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9" r:id="rId6"/>
    <p:sldId id="261" r:id="rId7"/>
    <p:sldId id="272" r:id="rId8"/>
    <p:sldId id="273" r:id="rId9"/>
    <p:sldId id="271" r:id="rId10"/>
    <p:sldId id="267" r:id="rId11"/>
    <p:sldId id="262" r:id="rId12"/>
    <p:sldId id="263" r:id="rId13"/>
    <p:sldId id="277" r:id="rId14"/>
    <p:sldId id="259" r:id="rId15"/>
    <p:sldId id="274" r:id="rId16"/>
    <p:sldId id="275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 showGuides="1">
      <p:cViewPr varScale="1">
        <p:scale>
          <a:sx n="47" d="100"/>
          <a:sy n="47" d="100"/>
        </p:scale>
        <p:origin x="72" y="9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556B75-61FA-4913-A4D2-E355DEE8545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0630272-1E9C-4DCD-B6DC-21E2EE93F6AE}">
      <dgm:prSet/>
      <dgm:spPr/>
      <dgm:t>
        <a:bodyPr/>
        <a:lstStyle/>
        <a:p>
          <a:r>
            <a:rPr lang="en-US" dirty="0"/>
            <a:t>Survey measures</a:t>
          </a:r>
        </a:p>
      </dgm:t>
    </dgm:pt>
    <dgm:pt modelId="{6EF68E2D-181D-49EB-9856-45CCA260FC83}" type="parTrans" cxnId="{35BEE3E8-7B1B-4F23-8AA2-58C2FE2E4B89}">
      <dgm:prSet/>
      <dgm:spPr/>
      <dgm:t>
        <a:bodyPr/>
        <a:lstStyle/>
        <a:p>
          <a:endParaRPr lang="en-US"/>
        </a:p>
      </dgm:t>
    </dgm:pt>
    <dgm:pt modelId="{F0184905-5A5A-46C1-B453-A4E87382BC7B}" type="sibTrans" cxnId="{35BEE3E8-7B1B-4F23-8AA2-58C2FE2E4B89}">
      <dgm:prSet/>
      <dgm:spPr/>
      <dgm:t>
        <a:bodyPr/>
        <a:lstStyle/>
        <a:p>
          <a:endParaRPr lang="en-US"/>
        </a:p>
      </dgm:t>
    </dgm:pt>
    <dgm:pt modelId="{43D3EFA6-4ABC-4C17-8E04-3B2ACC0A89B7}">
      <dgm:prSet/>
      <dgm:spPr/>
      <dgm:t>
        <a:bodyPr/>
        <a:lstStyle/>
        <a:p>
          <a:r>
            <a:rPr lang="en-US"/>
            <a:t>Attitudes toward mental health</a:t>
          </a:r>
        </a:p>
      </dgm:t>
    </dgm:pt>
    <dgm:pt modelId="{253CF303-EB4E-4171-9BE3-7700ECB1B7BD}" type="parTrans" cxnId="{56626A51-75C7-4BF2-8AB6-477039BF1A7D}">
      <dgm:prSet/>
      <dgm:spPr/>
      <dgm:t>
        <a:bodyPr/>
        <a:lstStyle/>
        <a:p>
          <a:endParaRPr lang="en-US"/>
        </a:p>
      </dgm:t>
    </dgm:pt>
    <dgm:pt modelId="{DDE9DB48-FAFB-48AE-BA2A-76CE521FED6C}" type="sibTrans" cxnId="{56626A51-75C7-4BF2-8AB6-477039BF1A7D}">
      <dgm:prSet/>
      <dgm:spPr/>
      <dgm:t>
        <a:bodyPr/>
        <a:lstStyle/>
        <a:p>
          <a:endParaRPr lang="en-US"/>
        </a:p>
      </dgm:t>
    </dgm:pt>
    <dgm:pt modelId="{41732F7D-EEE1-440D-8F10-6C6C182B0CE9}">
      <dgm:prSet/>
      <dgm:spPr/>
      <dgm:t>
        <a:bodyPr/>
        <a:lstStyle/>
        <a:p>
          <a:r>
            <a:rPr lang="en-US"/>
            <a:t>Frequency of mental health disorders</a:t>
          </a:r>
        </a:p>
      </dgm:t>
    </dgm:pt>
    <dgm:pt modelId="{251C9B02-A0D9-4BAA-80A5-A0EABD4B34CD}" type="parTrans" cxnId="{46FECD0A-D93A-4976-A70F-37E2CF872625}">
      <dgm:prSet/>
      <dgm:spPr/>
      <dgm:t>
        <a:bodyPr/>
        <a:lstStyle/>
        <a:p>
          <a:endParaRPr lang="en-US"/>
        </a:p>
      </dgm:t>
    </dgm:pt>
    <dgm:pt modelId="{47B35268-0FFC-4DC3-AFB0-AB8DC7B3D473}" type="sibTrans" cxnId="{46FECD0A-D93A-4976-A70F-37E2CF872625}">
      <dgm:prSet/>
      <dgm:spPr/>
      <dgm:t>
        <a:bodyPr/>
        <a:lstStyle/>
        <a:p>
          <a:endParaRPr lang="en-US"/>
        </a:p>
      </dgm:t>
    </dgm:pt>
    <dgm:pt modelId="{66A3BA2D-5919-4E48-999F-6171A718C10D}">
      <dgm:prSet/>
      <dgm:spPr/>
      <dgm:t>
        <a:bodyPr/>
        <a:lstStyle/>
        <a:p>
          <a:r>
            <a:rPr lang="en-US"/>
            <a:t>Demographic information collected</a:t>
          </a:r>
        </a:p>
      </dgm:t>
    </dgm:pt>
    <dgm:pt modelId="{3B5352A4-E9BB-4009-9BF7-561936FA981B}" type="parTrans" cxnId="{5513BD02-67DF-4C00-B339-B14F02D497CB}">
      <dgm:prSet/>
      <dgm:spPr/>
      <dgm:t>
        <a:bodyPr/>
        <a:lstStyle/>
        <a:p>
          <a:endParaRPr lang="en-US"/>
        </a:p>
      </dgm:t>
    </dgm:pt>
    <dgm:pt modelId="{8AFFB44F-AFD4-4808-981F-B672F72D684A}" type="sibTrans" cxnId="{5513BD02-67DF-4C00-B339-B14F02D497CB}">
      <dgm:prSet/>
      <dgm:spPr/>
      <dgm:t>
        <a:bodyPr/>
        <a:lstStyle/>
        <a:p>
          <a:endParaRPr lang="en-US"/>
        </a:p>
      </dgm:t>
    </dgm:pt>
    <dgm:pt modelId="{834F241A-2F8D-4CFC-A163-AE78F7E6E5E3}">
      <dgm:prSet/>
      <dgm:spPr/>
      <dgm:t>
        <a:bodyPr/>
        <a:lstStyle/>
        <a:p>
          <a:r>
            <a:rPr lang="en-US"/>
            <a:t>Age</a:t>
          </a:r>
        </a:p>
      </dgm:t>
    </dgm:pt>
    <dgm:pt modelId="{13B9E5F6-4809-4778-ABC5-8FC105209837}" type="parTrans" cxnId="{9ABE7126-F8AA-40D7-9987-C47FE671A1A8}">
      <dgm:prSet/>
      <dgm:spPr/>
      <dgm:t>
        <a:bodyPr/>
        <a:lstStyle/>
        <a:p>
          <a:endParaRPr lang="en-US"/>
        </a:p>
      </dgm:t>
    </dgm:pt>
    <dgm:pt modelId="{E3CE2002-5141-4D15-9290-02A50DCA2A0D}" type="sibTrans" cxnId="{9ABE7126-F8AA-40D7-9987-C47FE671A1A8}">
      <dgm:prSet/>
      <dgm:spPr/>
      <dgm:t>
        <a:bodyPr/>
        <a:lstStyle/>
        <a:p>
          <a:endParaRPr lang="en-US"/>
        </a:p>
      </dgm:t>
    </dgm:pt>
    <dgm:pt modelId="{DBE22992-C1BE-4EAE-B47E-872583766178}">
      <dgm:prSet/>
      <dgm:spPr/>
      <dgm:t>
        <a:bodyPr/>
        <a:lstStyle/>
        <a:p>
          <a:r>
            <a:rPr lang="en-US"/>
            <a:t>Gender</a:t>
          </a:r>
        </a:p>
      </dgm:t>
    </dgm:pt>
    <dgm:pt modelId="{6D35C41B-6BFA-448F-9127-BB8D5470A096}" type="parTrans" cxnId="{53170287-48EE-4B21-82E1-340A35015416}">
      <dgm:prSet/>
      <dgm:spPr/>
      <dgm:t>
        <a:bodyPr/>
        <a:lstStyle/>
        <a:p>
          <a:endParaRPr lang="en-US"/>
        </a:p>
      </dgm:t>
    </dgm:pt>
    <dgm:pt modelId="{ED4C32AC-E91F-4BBC-80DF-39D41734C943}" type="sibTrans" cxnId="{53170287-48EE-4B21-82E1-340A35015416}">
      <dgm:prSet/>
      <dgm:spPr/>
      <dgm:t>
        <a:bodyPr/>
        <a:lstStyle/>
        <a:p>
          <a:endParaRPr lang="en-US"/>
        </a:p>
      </dgm:t>
    </dgm:pt>
    <dgm:pt modelId="{9BE56976-105F-450F-965B-E76E511EC173}">
      <dgm:prSet/>
      <dgm:spPr/>
      <dgm:t>
        <a:bodyPr/>
        <a:lstStyle/>
        <a:p>
          <a:r>
            <a:rPr lang="en-US"/>
            <a:t>Family history of mental health disorders</a:t>
          </a:r>
        </a:p>
      </dgm:t>
    </dgm:pt>
    <dgm:pt modelId="{68456B83-F337-4F93-A900-3B672C807153}" type="parTrans" cxnId="{7748D5B5-C20C-4D1B-BE19-B272021060CF}">
      <dgm:prSet/>
      <dgm:spPr/>
      <dgm:t>
        <a:bodyPr/>
        <a:lstStyle/>
        <a:p>
          <a:endParaRPr lang="en-US"/>
        </a:p>
      </dgm:t>
    </dgm:pt>
    <dgm:pt modelId="{81E59C48-9469-428A-A14C-09A3A47659D8}" type="sibTrans" cxnId="{7748D5B5-C20C-4D1B-BE19-B272021060CF}">
      <dgm:prSet/>
      <dgm:spPr/>
      <dgm:t>
        <a:bodyPr/>
        <a:lstStyle/>
        <a:p>
          <a:endParaRPr lang="en-US"/>
        </a:p>
      </dgm:t>
    </dgm:pt>
    <dgm:pt modelId="{FE34E287-017F-41F8-9DC0-41DEC9D3CE49}">
      <dgm:prSet/>
      <dgm:spPr/>
      <dgm:t>
        <a:bodyPr/>
        <a:lstStyle/>
        <a:p>
          <a:r>
            <a:rPr lang="en-US" dirty="0"/>
            <a:t>Country</a:t>
          </a:r>
        </a:p>
      </dgm:t>
    </dgm:pt>
    <dgm:pt modelId="{5BF6E9E1-0EFA-4C66-9E78-E01644DA83D5}" type="parTrans" cxnId="{15E09383-7004-4CAD-84BB-A8B483A793D7}">
      <dgm:prSet/>
      <dgm:spPr/>
      <dgm:t>
        <a:bodyPr/>
        <a:lstStyle/>
        <a:p>
          <a:endParaRPr lang="en-US"/>
        </a:p>
      </dgm:t>
    </dgm:pt>
    <dgm:pt modelId="{3AE284ED-8CB5-4BCE-964A-07EEB1AFB247}" type="sibTrans" cxnId="{15E09383-7004-4CAD-84BB-A8B483A793D7}">
      <dgm:prSet/>
      <dgm:spPr/>
      <dgm:t>
        <a:bodyPr/>
        <a:lstStyle/>
        <a:p>
          <a:endParaRPr lang="en-US"/>
        </a:p>
      </dgm:t>
    </dgm:pt>
    <dgm:pt modelId="{F196974E-071A-4261-BE58-4D40476A452C}">
      <dgm:prSet/>
      <dgm:spPr/>
      <dgm:t>
        <a:bodyPr/>
        <a:lstStyle/>
        <a:p>
          <a:r>
            <a:rPr lang="en-US" dirty="0"/>
            <a:t>State (for respondents residing in the US)</a:t>
          </a:r>
        </a:p>
      </dgm:t>
    </dgm:pt>
    <dgm:pt modelId="{A0694ED5-438C-4879-80F1-EA21555B6AD0}" type="parTrans" cxnId="{6F299627-F51E-4C40-9DEE-0E10D5936F0F}">
      <dgm:prSet/>
      <dgm:spPr/>
      <dgm:t>
        <a:bodyPr/>
        <a:lstStyle/>
        <a:p>
          <a:endParaRPr lang="en-US"/>
        </a:p>
      </dgm:t>
    </dgm:pt>
    <dgm:pt modelId="{22BD3BD0-8030-46C5-A9EC-D28430C5381D}" type="sibTrans" cxnId="{6F299627-F51E-4C40-9DEE-0E10D5936F0F}">
      <dgm:prSet/>
      <dgm:spPr/>
      <dgm:t>
        <a:bodyPr/>
        <a:lstStyle/>
        <a:p>
          <a:endParaRPr lang="en-US"/>
        </a:p>
      </dgm:t>
    </dgm:pt>
    <dgm:pt modelId="{6C0897D9-A90B-4AE2-81A2-7EAEA1D50A52}" type="pres">
      <dgm:prSet presAssocID="{FA556B75-61FA-4913-A4D2-E355DEE8545A}" presName="linear" presStyleCnt="0">
        <dgm:presLayoutVars>
          <dgm:animLvl val="lvl"/>
          <dgm:resizeHandles val="exact"/>
        </dgm:presLayoutVars>
      </dgm:prSet>
      <dgm:spPr/>
    </dgm:pt>
    <dgm:pt modelId="{7C862F65-752F-4A5E-BD15-E04E308DEE31}" type="pres">
      <dgm:prSet presAssocID="{40630272-1E9C-4DCD-B6DC-21E2EE93F6A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67C0FDD-5874-48BF-BB23-FBFF0A1C1C41}" type="pres">
      <dgm:prSet presAssocID="{40630272-1E9C-4DCD-B6DC-21E2EE93F6AE}" presName="childText" presStyleLbl="revTx" presStyleIdx="0" presStyleCnt="2">
        <dgm:presLayoutVars>
          <dgm:bulletEnabled val="1"/>
        </dgm:presLayoutVars>
      </dgm:prSet>
      <dgm:spPr/>
    </dgm:pt>
    <dgm:pt modelId="{F8602544-73FC-46AB-AC8F-C4F48CDA1E05}" type="pres">
      <dgm:prSet presAssocID="{66A3BA2D-5919-4E48-999F-6171A718C10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B72A83B-362D-48C7-8871-12D59845D66B}" type="pres">
      <dgm:prSet presAssocID="{66A3BA2D-5919-4E48-999F-6171A718C10D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5513BD02-67DF-4C00-B339-B14F02D497CB}" srcId="{FA556B75-61FA-4913-A4D2-E355DEE8545A}" destId="{66A3BA2D-5919-4E48-999F-6171A718C10D}" srcOrd="1" destOrd="0" parTransId="{3B5352A4-E9BB-4009-9BF7-561936FA981B}" sibTransId="{8AFFB44F-AFD4-4808-981F-B672F72D684A}"/>
    <dgm:cxn modelId="{46FECD0A-D93A-4976-A70F-37E2CF872625}" srcId="{40630272-1E9C-4DCD-B6DC-21E2EE93F6AE}" destId="{41732F7D-EEE1-440D-8F10-6C6C182B0CE9}" srcOrd="1" destOrd="0" parTransId="{251C9B02-A0D9-4BAA-80A5-A0EABD4B34CD}" sibTransId="{47B35268-0FFC-4DC3-AFB0-AB8DC7B3D473}"/>
    <dgm:cxn modelId="{E7D46325-0CF3-4578-9CAF-7C0E4B69912D}" type="presOf" srcId="{834F241A-2F8D-4CFC-A163-AE78F7E6E5E3}" destId="{3B72A83B-362D-48C7-8871-12D59845D66B}" srcOrd="0" destOrd="0" presId="urn:microsoft.com/office/officeart/2005/8/layout/vList2"/>
    <dgm:cxn modelId="{9ABE7126-F8AA-40D7-9987-C47FE671A1A8}" srcId="{66A3BA2D-5919-4E48-999F-6171A718C10D}" destId="{834F241A-2F8D-4CFC-A163-AE78F7E6E5E3}" srcOrd="0" destOrd="0" parTransId="{13B9E5F6-4809-4778-ABC5-8FC105209837}" sibTransId="{E3CE2002-5141-4D15-9290-02A50DCA2A0D}"/>
    <dgm:cxn modelId="{6F299627-F51E-4C40-9DEE-0E10D5936F0F}" srcId="{66A3BA2D-5919-4E48-999F-6171A718C10D}" destId="{F196974E-071A-4261-BE58-4D40476A452C}" srcOrd="4" destOrd="0" parTransId="{A0694ED5-438C-4879-80F1-EA21555B6AD0}" sibTransId="{22BD3BD0-8030-46C5-A9EC-D28430C5381D}"/>
    <dgm:cxn modelId="{B81B5368-B444-485F-B071-BBC6C383CB5B}" type="presOf" srcId="{DBE22992-C1BE-4EAE-B47E-872583766178}" destId="{3B72A83B-362D-48C7-8871-12D59845D66B}" srcOrd="0" destOrd="1" presId="urn:microsoft.com/office/officeart/2005/8/layout/vList2"/>
    <dgm:cxn modelId="{C271BD6F-D474-470B-AE4A-7E0EAB812EE7}" type="presOf" srcId="{F196974E-071A-4261-BE58-4D40476A452C}" destId="{3B72A83B-362D-48C7-8871-12D59845D66B}" srcOrd="0" destOrd="4" presId="urn:microsoft.com/office/officeart/2005/8/layout/vList2"/>
    <dgm:cxn modelId="{56626A51-75C7-4BF2-8AB6-477039BF1A7D}" srcId="{40630272-1E9C-4DCD-B6DC-21E2EE93F6AE}" destId="{43D3EFA6-4ABC-4C17-8E04-3B2ACC0A89B7}" srcOrd="0" destOrd="0" parTransId="{253CF303-EB4E-4171-9BE3-7700ECB1B7BD}" sibTransId="{DDE9DB48-FAFB-48AE-BA2A-76CE521FED6C}"/>
    <dgm:cxn modelId="{D99F4772-4EA4-4C86-92A8-010539AE89D6}" type="presOf" srcId="{FA556B75-61FA-4913-A4D2-E355DEE8545A}" destId="{6C0897D9-A90B-4AE2-81A2-7EAEA1D50A52}" srcOrd="0" destOrd="0" presId="urn:microsoft.com/office/officeart/2005/8/layout/vList2"/>
    <dgm:cxn modelId="{15E09383-7004-4CAD-84BB-A8B483A793D7}" srcId="{66A3BA2D-5919-4E48-999F-6171A718C10D}" destId="{FE34E287-017F-41F8-9DC0-41DEC9D3CE49}" srcOrd="3" destOrd="0" parTransId="{5BF6E9E1-0EFA-4C66-9E78-E01644DA83D5}" sibTransId="{3AE284ED-8CB5-4BCE-964A-07EEB1AFB247}"/>
    <dgm:cxn modelId="{53170287-48EE-4B21-82E1-340A35015416}" srcId="{66A3BA2D-5919-4E48-999F-6171A718C10D}" destId="{DBE22992-C1BE-4EAE-B47E-872583766178}" srcOrd="1" destOrd="0" parTransId="{6D35C41B-6BFA-448F-9127-BB8D5470A096}" sibTransId="{ED4C32AC-E91F-4BBC-80DF-39D41734C943}"/>
    <dgm:cxn modelId="{79AB969A-FC6C-46CD-A266-122E87C3C6B4}" type="presOf" srcId="{43D3EFA6-4ABC-4C17-8E04-3B2ACC0A89B7}" destId="{467C0FDD-5874-48BF-BB23-FBFF0A1C1C41}" srcOrd="0" destOrd="0" presId="urn:microsoft.com/office/officeart/2005/8/layout/vList2"/>
    <dgm:cxn modelId="{7748D5B5-C20C-4D1B-BE19-B272021060CF}" srcId="{66A3BA2D-5919-4E48-999F-6171A718C10D}" destId="{9BE56976-105F-450F-965B-E76E511EC173}" srcOrd="2" destOrd="0" parTransId="{68456B83-F337-4F93-A900-3B672C807153}" sibTransId="{81E59C48-9469-428A-A14C-09A3A47659D8}"/>
    <dgm:cxn modelId="{777D4EB6-5406-4BDD-A93A-628F86FCC8FA}" type="presOf" srcId="{41732F7D-EEE1-440D-8F10-6C6C182B0CE9}" destId="{467C0FDD-5874-48BF-BB23-FBFF0A1C1C41}" srcOrd="0" destOrd="1" presId="urn:microsoft.com/office/officeart/2005/8/layout/vList2"/>
    <dgm:cxn modelId="{91B8B6BB-A15A-4F54-9BB1-37EE591460B6}" type="presOf" srcId="{66A3BA2D-5919-4E48-999F-6171A718C10D}" destId="{F8602544-73FC-46AB-AC8F-C4F48CDA1E05}" srcOrd="0" destOrd="0" presId="urn:microsoft.com/office/officeart/2005/8/layout/vList2"/>
    <dgm:cxn modelId="{5023CFBD-3756-451B-8DA9-FF92F55D7647}" type="presOf" srcId="{FE34E287-017F-41F8-9DC0-41DEC9D3CE49}" destId="{3B72A83B-362D-48C7-8871-12D59845D66B}" srcOrd="0" destOrd="3" presId="urn:microsoft.com/office/officeart/2005/8/layout/vList2"/>
    <dgm:cxn modelId="{B9F843D6-C577-4AD3-AA63-54F2CCCE9778}" type="presOf" srcId="{40630272-1E9C-4DCD-B6DC-21E2EE93F6AE}" destId="{7C862F65-752F-4A5E-BD15-E04E308DEE31}" srcOrd="0" destOrd="0" presId="urn:microsoft.com/office/officeart/2005/8/layout/vList2"/>
    <dgm:cxn modelId="{35BEE3E8-7B1B-4F23-8AA2-58C2FE2E4B89}" srcId="{FA556B75-61FA-4913-A4D2-E355DEE8545A}" destId="{40630272-1E9C-4DCD-B6DC-21E2EE93F6AE}" srcOrd="0" destOrd="0" parTransId="{6EF68E2D-181D-49EB-9856-45CCA260FC83}" sibTransId="{F0184905-5A5A-46C1-B453-A4E87382BC7B}"/>
    <dgm:cxn modelId="{B1D70CEA-37D2-47B7-AECE-E0B08C661023}" type="presOf" srcId="{9BE56976-105F-450F-965B-E76E511EC173}" destId="{3B72A83B-362D-48C7-8871-12D59845D66B}" srcOrd="0" destOrd="2" presId="urn:microsoft.com/office/officeart/2005/8/layout/vList2"/>
    <dgm:cxn modelId="{9B25B4DE-CE27-457A-8B89-D36F0078AFF8}" type="presParOf" srcId="{6C0897D9-A90B-4AE2-81A2-7EAEA1D50A52}" destId="{7C862F65-752F-4A5E-BD15-E04E308DEE31}" srcOrd="0" destOrd="0" presId="urn:microsoft.com/office/officeart/2005/8/layout/vList2"/>
    <dgm:cxn modelId="{4EB58E15-9B8A-47BE-8F30-1A8B86B4B0D7}" type="presParOf" srcId="{6C0897D9-A90B-4AE2-81A2-7EAEA1D50A52}" destId="{467C0FDD-5874-48BF-BB23-FBFF0A1C1C41}" srcOrd="1" destOrd="0" presId="urn:microsoft.com/office/officeart/2005/8/layout/vList2"/>
    <dgm:cxn modelId="{2F01D5FF-52A4-4848-A6BD-6ABABD0FC929}" type="presParOf" srcId="{6C0897D9-A90B-4AE2-81A2-7EAEA1D50A52}" destId="{F8602544-73FC-46AB-AC8F-C4F48CDA1E05}" srcOrd="2" destOrd="0" presId="urn:microsoft.com/office/officeart/2005/8/layout/vList2"/>
    <dgm:cxn modelId="{B74227BF-8BC6-4404-B03F-0C8A75406B70}" type="presParOf" srcId="{6C0897D9-A90B-4AE2-81A2-7EAEA1D50A52}" destId="{3B72A83B-362D-48C7-8871-12D59845D66B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739DE8F-6EDF-408A-978F-DECDD3EA317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E8FA54A-59C4-4949-941E-25C854293D8A}">
      <dgm:prSet/>
      <dgm:spPr/>
      <dgm:t>
        <a:bodyPr/>
        <a:lstStyle/>
        <a:p>
          <a:r>
            <a:rPr lang="en-US" dirty="0"/>
            <a:t>The female respondents reported mental health disorders at a higher rate than their male counterparts</a:t>
          </a:r>
        </a:p>
      </dgm:t>
    </dgm:pt>
    <dgm:pt modelId="{5EDE5409-5EED-46F4-96C9-D1B46625ED6D}" type="parTrans" cxnId="{9282DEA2-61B1-4333-9591-DB54D8B6A27C}">
      <dgm:prSet/>
      <dgm:spPr/>
      <dgm:t>
        <a:bodyPr/>
        <a:lstStyle/>
        <a:p>
          <a:endParaRPr lang="en-US"/>
        </a:p>
      </dgm:t>
    </dgm:pt>
    <dgm:pt modelId="{B2822845-FC27-466C-B464-F4662EE30B10}" type="sibTrans" cxnId="{9282DEA2-61B1-4333-9591-DB54D8B6A27C}">
      <dgm:prSet/>
      <dgm:spPr/>
      <dgm:t>
        <a:bodyPr/>
        <a:lstStyle/>
        <a:p>
          <a:endParaRPr lang="en-US"/>
        </a:p>
      </dgm:t>
    </dgm:pt>
    <dgm:pt modelId="{5D00385F-1C72-494B-8E50-08E915E2CD13}">
      <dgm:prSet/>
      <dgm:spPr/>
      <dgm:t>
        <a:bodyPr/>
        <a:lstStyle/>
        <a:p>
          <a:r>
            <a:rPr lang="en-US"/>
            <a:t>More than half the respondents reported a family history of mental health disorders</a:t>
          </a:r>
        </a:p>
      </dgm:t>
    </dgm:pt>
    <dgm:pt modelId="{A751104A-823B-4CB2-8CFC-8FC163182CAE}" type="parTrans" cxnId="{0D58EE96-6534-4079-B5AD-94FEA8548BAF}">
      <dgm:prSet/>
      <dgm:spPr/>
      <dgm:t>
        <a:bodyPr/>
        <a:lstStyle/>
        <a:p>
          <a:endParaRPr lang="en-US"/>
        </a:p>
      </dgm:t>
    </dgm:pt>
    <dgm:pt modelId="{0926CFD7-39B5-4243-8387-518AA7C38408}" type="sibTrans" cxnId="{0D58EE96-6534-4079-B5AD-94FEA8548BAF}">
      <dgm:prSet/>
      <dgm:spPr/>
      <dgm:t>
        <a:bodyPr/>
        <a:lstStyle/>
        <a:p>
          <a:endParaRPr lang="en-US"/>
        </a:p>
      </dgm:t>
    </dgm:pt>
    <dgm:pt modelId="{9FD0CBC8-B474-4718-BCE4-08B43C751630}">
      <dgm:prSet/>
      <dgm:spPr/>
      <dgm:t>
        <a:bodyPr/>
        <a:lstStyle/>
        <a:p>
          <a:r>
            <a:rPr lang="en-US"/>
            <a:t>An overwhelming number of the respondents felt their employers prioritized physical health over mental health.</a:t>
          </a:r>
        </a:p>
      </dgm:t>
    </dgm:pt>
    <dgm:pt modelId="{32B91664-C95A-4A99-990F-C0A5D4F9B457}" type="parTrans" cxnId="{2DDF2272-0930-4CE7-8C6D-980FFCCE65DA}">
      <dgm:prSet/>
      <dgm:spPr/>
      <dgm:t>
        <a:bodyPr/>
        <a:lstStyle/>
        <a:p>
          <a:endParaRPr lang="en-US"/>
        </a:p>
      </dgm:t>
    </dgm:pt>
    <dgm:pt modelId="{231B2456-00AD-40FE-8448-99D7711E3401}" type="sibTrans" cxnId="{2DDF2272-0930-4CE7-8C6D-980FFCCE65DA}">
      <dgm:prSet/>
      <dgm:spPr/>
      <dgm:t>
        <a:bodyPr/>
        <a:lstStyle/>
        <a:p>
          <a:endParaRPr lang="en-US"/>
        </a:p>
      </dgm:t>
    </dgm:pt>
    <dgm:pt modelId="{C801EB0D-6653-4CAA-81F1-8AAAD989090A}" type="pres">
      <dgm:prSet presAssocID="{7739DE8F-6EDF-408A-978F-DECDD3EA3175}" presName="linear" presStyleCnt="0">
        <dgm:presLayoutVars>
          <dgm:animLvl val="lvl"/>
          <dgm:resizeHandles val="exact"/>
        </dgm:presLayoutVars>
      </dgm:prSet>
      <dgm:spPr/>
    </dgm:pt>
    <dgm:pt modelId="{5C04AD32-EB0D-41BE-B219-8A0F2DA02DBD}" type="pres">
      <dgm:prSet presAssocID="{2E8FA54A-59C4-4949-941E-25C854293D8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0454153-DC1D-4A42-BE10-32F21B5188BA}" type="pres">
      <dgm:prSet presAssocID="{B2822845-FC27-466C-B464-F4662EE30B10}" presName="spacer" presStyleCnt="0"/>
      <dgm:spPr/>
    </dgm:pt>
    <dgm:pt modelId="{9D04B37A-40A7-466D-B31D-1D04C129BF85}" type="pres">
      <dgm:prSet presAssocID="{5D00385F-1C72-494B-8E50-08E915E2CD1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CC45923-15A5-4836-84AE-4C0C9BEB376A}" type="pres">
      <dgm:prSet presAssocID="{0926CFD7-39B5-4243-8387-518AA7C38408}" presName="spacer" presStyleCnt="0"/>
      <dgm:spPr/>
    </dgm:pt>
    <dgm:pt modelId="{A7987378-3447-44AF-ACCF-6012DBC1A75A}" type="pres">
      <dgm:prSet presAssocID="{9FD0CBC8-B474-4718-BCE4-08B43C75163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98E0205-853A-4221-8624-D29025BDBECE}" type="presOf" srcId="{9FD0CBC8-B474-4718-BCE4-08B43C751630}" destId="{A7987378-3447-44AF-ACCF-6012DBC1A75A}" srcOrd="0" destOrd="0" presId="urn:microsoft.com/office/officeart/2005/8/layout/vList2"/>
    <dgm:cxn modelId="{4246E664-9E53-43A5-BC02-06A45B103199}" type="presOf" srcId="{2E8FA54A-59C4-4949-941E-25C854293D8A}" destId="{5C04AD32-EB0D-41BE-B219-8A0F2DA02DBD}" srcOrd="0" destOrd="0" presId="urn:microsoft.com/office/officeart/2005/8/layout/vList2"/>
    <dgm:cxn modelId="{2DDF2272-0930-4CE7-8C6D-980FFCCE65DA}" srcId="{7739DE8F-6EDF-408A-978F-DECDD3EA3175}" destId="{9FD0CBC8-B474-4718-BCE4-08B43C751630}" srcOrd="2" destOrd="0" parTransId="{32B91664-C95A-4A99-990F-C0A5D4F9B457}" sibTransId="{231B2456-00AD-40FE-8448-99D7711E3401}"/>
    <dgm:cxn modelId="{0D58EE96-6534-4079-B5AD-94FEA8548BAF}" srcId="{7739DE8F-6EDF-408A-978F-DECDD3EA3175}" destId="{5D00385F-1C72-494B-8E50-08E915E2CD13}" srcOrd="1" destOrd="0" parTransId="{A751104A-823B-4CB2-8CFC-8FC163182CAE}" sibTransId="{0926CFD7-39B5-4243-8387-518AA7C38408}"/>
    <dgm:cxn modelId="{9282DEA2-61B1-4333-9591-DB54D8B6A27C}" srcId="{7739DE8F-6EDF-408A-978F-DECDD3EA3175}" destId="{2E8FA54A-59C4-4949-941E-25C854293D8A}" srcOrd="0" destOrd="0" parTransId="{5EDE5409-5EED-46F4-96C9-D1B46625ED6D}" sibTransId="{B2822845-FC27-466C-B464-F4662EE30B10}"/>
    <dgm:cxn modelId="{A45D9DA5-E292-462C-81A2-5B5D828877B4}" type="presOf" srcId="{5D00385F-1C72-494B-8E50-08E915E2CD13}" destId="{9D04B37A-40A7-466D-B31D-1D04C129BF85}" srcOrd="0" destOrd="0" presId="urn:microsoft.com/office/officeart/2005/8/layout/vList2"/>
    <dgm:cxn modelId="{6B3ACDDC-2CCF-464D-A04E-FE92B6D01269}" type="presOf" srcId="{7739DE8F-6EDF-408A-978F-DECDD3EA3175}" destId="{C801EB0D-6653-4CAA-81F1-8AAAD989090A}" srcOrd="0" destOrd="0" presId="urn:microsoft.com/office/officeart/2005/8/layout/vList2"/>
    <dgm:cxn modelId="{03EA48A2-1607-4EDA-A6D7-A3590E7BA163}" type="presParOf" srcId="{C801EB0D-6653-4CAA-81F1-8AAAD989090A}" destId="{5C04AD32-EB0D-41BE-B219-8A0F2DA02DBD}" srcOrd="0" destOrd="0" presId="urn:microsoft.com/office/officeart/2005/8/layout/vList2"/>
    <dgm:cxn modelId="{F1F0E4B5-CD21-4272-92D0-58D73FF24961}" type="presParOf" srcId="{C801EB0D-6653-4CAA-81F1-8AAAD989090A}" destId="{90454153-DC1D-4A42-BE10-32F21B5188BA}" srcOrd="1" destOrd="0" presId="urn:microsoft.com/office/officeart/2005/8/layout/vList2"/>
    <dgm:cxn modelId="{0E00C342-6E2B-4D5B-AF83-7FA2A3AB827C}" type="presParOf" srcId="{C801EB0D-6653-4CAA-81F1-8AAAD989090A}" destId="{9D04B37A-40A7-466D-B31D-1D04C129BF85}" srcOrd="2" destOrd="0" presId="urn:microsoft.com/office/officeart/2005/8/layout/vList2"/>
    <dgm:cxn modelId="{5730EE98-6EDD-45AD-8F4F-A40ECAC93289}" type="presParOf" srcId="{C801EB0D-6653-4CAA-81F1-8AAAD989090A}" destId="{5CC45923-15A5-4836-84AE-4C0C9BEB376A}" srcOrd="3" destOrd="0" presId="urn:microsoft.com/office/officeart/2005/8/layout/vList2"/>
    <dgm:cxn modelId="{BCC95670-9ECE-4878-9E0E-8628440E655E}" type="presParOf" srcId="{C801EB0D-6653-4CAA-81F1-8AAAD989090A}" destId="{A7987378-3447-44AF-ACCF-6012DBC1A75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4B4EEC-4340-4990-B08B-B1BD7E02A169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F84D3C3-E832-4D4E-8C27-EC4683F2E246}">
      <dgm:prSet/>
      <dgm:spPr/>
      <dgm:t>
        <a:bodyPr/>
        <a:lstStyle/>
        <a:p>
          <a:r>
            <a:rPr lang="en-US"/>
            <a:t>Mood Disorder</a:t>
          </a:r>
        </a:p>
      </dgm:t>
    </dgm:pt>
    <dgm:pt modelId="{505EA66E-0C7F-403B-BB5E-72E9DCEC409B}" type="parTrans" cxnId="{BB7B70BF-EBD7-41D6-8F77-327C1F744981}">
      <dgm:prSet/>
      <dgm:spPr/>
      <dgm:t>
        <a:bodyPr/>
        <a:lstStyle/>
        <a:p>
          <a:endParaRPr lang="en-US"/>
        </a:p>
      </dgm:t>
    </dgm:pt>
    <dgm:pt modelId="{AE67F349-3448-4053-AFB9-E70A62EA28A2}" type="sibTrans" cxnId="{BB7B70BF-EBD7-41D6-8F77-327C1F744981}">
      <dgm:prSet/>
      <dgm:spPr/>
      <dgm:t>
        <a:bodyPr/>
        <a:lstStyle/>
        <a:p>
          <a:endParaRPr lang="en-US"/>
        </a:p>
      </dgm:t>
    </dgm:pt>
    <dgm:pt modelId="{F0A4F438-14AE-46EC-9CCA-BE8F059EDA76}">
      <dgm:prSet/>
      <dgm:spPr/>
      <dgm:t>
        <a:bodyPr/>
        <a:lstStyle/>
        <a:p>
          <a:r>
            <a:rPr lang="en-US"/>
            <a:t>Bipolar Disorder</a:t>
          </a:r>
        </a:p>
      </dgm:t>
    </dgm:pt>
    <dgm:pt modelId="{A9013D3C-8339-4EDB-9F58-6775358575C8}" type="parTrans" cxnId="{10F56E30-A2ED-478D-BEC2-AB6561A08A60}">
      <dgm:prSet/>
      <dgm:spPr/>
      <dgm:t>
        <a:bodyPr/>
        <a:lstStyle/>
        <a:p>
          <a:endParaRPr lang="en-US"/>
        </a:p>
      </dgm:t>
    </dgm:pt>
    <dgm:pt modelId="{6418E1C8-96DC-4637-A9CD-5CEA7D9C83EA}" type="sibTrans" cxnId="{10F56E30-A2ED-478D-BEC2-AB6561A08A60}">
      <dgm:prSet/>
      <dgm:spPr/>
      <dgm:t>
        <a:bodyPr/>
        <a:lstStyle/>
        <a:p>
          <a:endParaRPr lang="en-US"/>
        </a:p>
      </dgm:t>
    </dgm:pt>
    <dgm:pt modelId="{1AFB5CFE-55E3-4A98-8B63-6335EEF28B81}">
      <dgm:prSet/>
      <dgm:spPr/>
      <dgm:t>
        <a:bodyPr/>
        <a:lstStyle/>
        <a:p>
          <a:r>
            <a:rPr lang="en-US"/>
            <a:t>Anxiety Disorder</a:t>
          </a:r>
        </a:p>
      </dgm:t>
    </dgm:pt>
    <dgm:pt modelId="{17636D74-AC0B-41FB-A0AF-DCF13F5FD29B}" type="parTrans" cxnId="{0BFA1999-1FC0-4288-BFD6-715600D8651E}">
      <dgm:prSet/>
      <dgm:spPr/>
      <dgm:t>
        <a:bodyPr/>
        <a:lstStyle/>
        <a:p>
          <a:endParaRPr lang="en-US"/>
        </a:p>
      </dgm:t>
    </dgm:pt>
    <dgm:pt modelId="{07C42E0B-0FCF-4A9D-AE27-60434C2138F5}" type="sibTrans" cxnId="{0BFA1999-1FC0-4288-BFD6-715600D8651E}">
      <dgm:prSet/>
      <dgm:spPr/>
      <dgm:t>
        <a:bodyPr/>
        <a:lstStyle/>
        <a:p>
          <a:endParaRPr lang="en-US"/>
        </a:p>
      </dgm:t>
    </dgm:pt>
    <dgm:pt modelId="{C0B60C42-6DCA-408C-B450-31C185210D88}">
      <dgm:prSet/>
      <dgm:spPr/>
      <dgm:t>
        <a:bodyPr/>
        <a:lstStyle/>
        <a:p>
          <a:r>
            <a:rPr lang="en-US"/>
            <a:t>Social</a:t>
          </a:r>
        </a:p>
      </dgm:t>
    </dgm:pt>
    <dgm:pt modelId="{A928ED33-F82C-4BD0-8F98-75189A1B56F0}" type="parTrans" cxnId="{9E04F91E-6D52-48D7-943F-A64A5F9D99D7}">
      <dgm:prSet/>
      <dgm:spPr/>
      <dgm:t>
        <a:bodyPr/>
        <a:lstStyle/>
        <a:p>
          <a:endParaRPr lang="en-US"/>
        </a:p>
      </dgm:t>
    </dgm:pt>
    <dgm:pt modelId="{0605FCCA-9A0B-4A8D-B908-05DAEB6648B2}" type="sibTrans" cxnId="{9E04F91E-6D52-48D7-943F-A64A5F9D99D7}">
      <dgm:prSet/>
      <dgm:spPr/>
      <dgm:t>
        <a:bodyPr/>
        <a:lstStyle/>
        <a:p>
          <a:endParaRPr lang="en-US"/>
        </a:p>
      </dgm:t>
    </dgm:pt>
    <dgm:pt modelId="{638CD4CE-C5C4-4FF1-8595-4173A4B44EC3}">
      <dgm:prSet/>
      <dgm:spPr/>
      <dgm:t>
        <a:bodyPr/>
        <a:lstStyle/>
        <a:p>
          <a:r>
            <a:rPr lang="en-US" dirty="0"/>
            <a:t>Phobia</a:t>
          </a:r>
        </a:p>
      </dgm:t>
    </dgm:pt>
    <dgm:pt modelId="{5FF586BD-3374-4D8D-99FA-7504E1EF6654}" type="parTrans" cxnId="{F1F3450D-C7A5-4693-95C3-0DA915BC52E8}">
      <dgm:prSet/>
      <dgm:spPr/>
      <dgm:t>
        <a:bodyPr/>
        <a:lstStyle/>
        <a:p>
          <a:endParaRPr lang="en-US"/>
        </a:p>
      </dgm:t>
    </dgm:pt>
    <dgm:pt modelId="{04FCA773-094C-4F3D-AA05-ECA66F6273CE}" type="sibTrans" cxnId="{F1F3450D-C7A5-4693-95C3-0DA915BC52E8}">
      <dgm:prSet/>
      <dgm:spPr/>
      <dgm:t>
        <a:bodyPr/>
        <a:lstStyle/>
        <a:p>
          <a:endParaRPr lang="en-US"/>
        </a:p>
      </dgm:t>
    </dgm:pt>
    <dgm:pt modelId="{9E6656C7-30B3-475C-BE72-052BE6FFDDBC}" type="pres">
      <dgm:prSet presAssocID="{264B4EEC-4340-4990-B08B-B1BD7E02A169}" presName="linear" presStyleCnt="0">
        <dgm:presLayoutVars>
          <dgm:dir/>
          <dgm:animLvl val="lvl"/>
          <dgm:resizeHandles val="exact"/>
        </dgm:presLayoutVars>
      </dgm:prSet>
      <dgm:spPr/>
    </dgm:pt>
    <dgm:pt modelId="{B6DADA26-F845-46BC-BE49-6CDE4AEADCB7}" type="pres">
      <dgm:prSet presAssocID="{DF84D3C3-E832-4D4E-8C27-EC4683F2E246}" presName="parentLin" presStyleCnt="0"/>
      <dgm:spPr/>
    </dgm:pt>
    <dgm:pt modelId="{D985DD48-1703-41BD-88A8-F9C254D3D402}" type="pres">
      <dgm:prSet presAssocID="{DF84D3C3-E832-4D4E-8C27-EC4683F2E246}" presName="parentLeftMargin" presStyleLbl="node1" presStyleIdx="0" presStyleCnt="5"/>
      <dgm:spPr/>
    </dgm:pt>
    <dgm:pt modelId="{5BEE7C29-275D-46B6-A01D-64E76B88E08C}" type="pres">
      <dgm:prSet presAssocID="{DF84D3C3-E832-4D4E-8C27-EC4683F2E24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D3DA62E-8B5F-4A74-9878-40580969EE12}" type="pres">
      <dgm:prSet presAssocID="{DF84D3C3-E832-4D4E-8C27-EC4683F2E246}" presName="negativeSpace" presStyleCnt="0"/>
      <dgm:spPr/>
    </dgm:pt>
    <dgm:pt modelId="{58893D97-534C-48BA-960D-AA74F9449262}" type="pres">
      <dgm:prSet presAssocID="{DF84D3C3-E832-4D4E-8C27-EC4683F2E246}" presName="childText" presStyleLbl="conFgAcc1" presStyleIdx="0" presStyleCnt="5">
        <dgm:presLayoutVars>
          <dgm:bulletEnabled val="1"/>
        </dgm:presLayoutVars>
      </dgm:prSet>
      <dgm:spPr/>
    </dgm:pt>
    <dgm:pt modelId="{A97C5B5F-E38E-41F8-97EB-C91AF21CA9A6}" type="pres">
      <dgm:prSet presAssocID="{AE67F349-3448-4053-AFB9-E70A62EA28A2}" presName="spaceBetweenRectangles" presStyleCnt="0"/>
      <dgm:spPr/>
    </dgm:pt>
    <dgm:pt modelId="{78A7EBFB-E368-4A5D-8E83-04E07731663D}" type="pres">
      <dgm:prSet presAssocID="{F0A4F438-14AE-46EC-9CCA-BE8F059EDA76}" presName="parentLin" presStyleCnt="0"/>
      <dgm:spPr/>
    </dgm:pt>
    <dgm:pt modelId="{F833E7DF-3D2D-4B75-9D95-9869D6453EA6}" type="pres">
      <dgm:prSet presAssocID="{F0A4F438-14AE-46EC-9CCA-BE8F059EDA76}" presName="parentLeftMargin" presStyleLbl="node1" presStyleIdx="0" presStyleCnt="5"/>
      <dgm:spPr/>
    </dgm:pt>
    <dgm:pt modelId="{C846AD71-B027-422B-AB6D-8998FF093BE6}" type="pres">
      <dgm:prSet presAssocID="{F0A4F438-14AE-46EC-9CCA-BE8F059EDA7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F09E485-A214-41BE-B8B9-8BB43975A224}" type="pres">
      <dgm:prSet presAssocID="{F0A4F438-14AE-46EC-9CCA-BE8F059EDA76}" presName="negativeSpace" presStyleCnt="0"/>
      <dgm:spPr/>
    </dgm:pt>
    <dgm:pt modelId="{94714436-652C-49D1-8D6E-B3B82FFC53A7}" type="pres">
      <dgm:prSet presAssocID="{F0A4F438-14AE-46EC-9CCA-BE8F059EDA76}" presName="childText" presStyleLbl="conFgAcc1" presStyleIdx="1" presStyleCnt="5">
        <dgm:presLayoutVars>
          <dgm:bulletEnabled val="1"/>
        </dgm:presLayoutVars>
      </dgm:prSet>
      <dgm:spPr/>
    </dgm:pt>
    <dgm:pt modelId="{8398FBD6-2054-4225-B401-A17A6811D23B}" type="pres">
      <dgm:prSet presAssocID="{6418E1C8-96DC-4637-A9CD-5CEA7D9C83EA}" presName="spaceBetweenRectangles" presStyleCnt="0"/>
      <dgm:spPr/>
    </dgm:pt>
    <dgm:pt modelId="{A4E55903-0AFF-4F3F-87A1-B6F68185B032}" type="pres">
      <dgm:prSet presAssocID="{1AFB5CFE-55E3-4A98-8B63-6335EEF28B81}" presName="parentLin" presStyleCnt="0"/>
      <dgm:spPr/>
    </dgm:pt>
    <dgm:pt modelId="{F84A7C97-BE32-4C00-88AB-FF850D465005}" type="pres">
      <dgm:prSet presAssocID="{1AFB5CFE-55E3-4A98-8B63-6335EEF28B81}" presName="parentLeftMargin" presStyleLbl="node1" presStyleIdx="1" presStyleCnt="5"/>
      <dgm:spPr/>
    </dgm:pt>
    <dgm:pt modelId="{DCEADD85-6EB9-4D22-B8DB-928B537E9EE1}" type="pres">
      <dgm:prSet presAssocID="{1AFB5CFE-55E3-4A98-8B63-6335EEF28B8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8D89373-FAC6-4901-BC9A-88FF6B52F21A}" type="pres">
      <dgm:prSet presAssocID="{1AFB5CFE-55E3-4A98-8B63-6335EEF28B81}" presName="negativeSpace" presStyleCnt="0"/>
      <dgm:spPr/>
    </dgm:pt>
    <dgm:pt modelId="{82F8C1A5-50FB-4B80-845E-E5B8B5521846}" type="pres">
      <dgm:prSet presAssocID="{1AFB5CFE-55E3-4A98-8B63-6335EEF28B81}" presName="childText" presStyleLbl="conFgAcc1" presStyleIdx="2" presStyleCnt="5">
        <dgm:presLayoutVars>
          <dgm:bulletEnabled val="1"/>
        </dgm:presLayoutVars>
      </dgm:prSet>
      <dgm:spPr/>
    </dgm:pt>
    <dgm:pt modelId="{15F1DBEE-3126-4BF4-98AF-F73FEEAA5190}" type="pres">
      <dgm:prSet presAssocID="{07C42E0B-0FCF-4A9D-AE27-60434C2138F5}" presName="spaceBetweenRectangles" presStyleCnt="0"/>
      <dgm:spPr/>
    </dgm:pt>
    <dgm:pt modelId="{94AE934F-2577-4C6C-ABBF-F2766A86849D}" type="pres">
      <dgm:prSet presAssocID="{C0B60C42-6DCA-408C-B450-31C185210D88}" presName="parentLin" presStyleCnt="0"/>
      <dgm:spPr/>
    </dgm:pt>
    <dgm:pt modelId="{9DD55BFF-F88D-48FB-80D0-50D89BC21532}" type="pres">
      <dgm:prSet presAssocID="{C0B60C42-6DCA-408C-B450-31C185210D88}" presName="parentLeftMargin" presStyleLbl="node1" presStyleIdx="2" presStyleCnt="5"/>
      <dgm:spPr/>
    </dgm:pt>
    <dgm:pt modelId="{3F8084B8-2083-462A-BBD3-49EDC716FEEE}" type="pres">
      <dgm:prSet presAssocID="{C0B60C42-6DCA-408C-B450-31C185210D8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D668FD6-495F-4793-A4FA-44F7BC255762}" type="pres">
      <dgm:prSet presAssocID="{C0B60C42-6DCA-408C-B450-31C185210D88}" presName="negativeSpace" presStyleCnt="0"/>
      <dgm:spPr/>
    </dgm:pt>
    <dgm:pt modelId="{06CF2F8F-476E-419D-B33E-032105FC6B6A}" type="pres">
      <dgm:prSet presAssocID="{C0B60C42-6DCA-408C-B450-31C185210D88}" presName="childText" presStyleLbl="conFgAcc1" presStyleIdx="3" presStyleCnt="5">
        <dgm:presLayoutVars>
          <dgm:bulletEnabled val="1"/>
        </dgm:presLayoutVars>
      </dgm:prSet>
      <dgm:spPr/>
    </dgm:pt>
    <dgm:pt modelId="{920DF014-8846-4687-81D9-7D818124E1C6}" type="pres">
      <dgm:prSet presAssocID="{0605FCCA-9A0B-4A8D-B908-05DAEB6648B2}" presName="spaceBetweenRectangles" presStyleCnt="0"/>
      <dgm:spPr/>
    </dgm:pt>
    <dgm:pt modelId="{9C489E83-6D38-4732-9CB1-11717B4C2B64}" type="pres">
      <dgm:prSet presAssocID="{638CD4CE-C5C4-4FF1-8595-4173A4B44EC3}" presName="parentLin" presStyleCnt="0"/>
      <dgm:spPr/>
    </dgm:pt>
    <dgm:pt modelId="{DE51502A-2798-4319-9F74-C7C5174BD8CF}" type="pres">
      <dgm:prSet presAssocID="{638CD4CE-C5C4-4FF1-8595-4173A4B44EC3}" presName="parentLeftMargin" presStyleLbl="node1" presStyleIdx="3" presStyleCnt="5"/>
      <dgm:spPr/>
    </dgm:pt>
    <dgm:pt modelId="{D8CCFC1C-68C1-46BB-8E7C-98B7AD7175B0}" type="pres">
      <dgm:prSet presAssocID="{638CD4CE-C5C4-4FF1-8595-4173A4B44EC3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99FC2B8D-3C50-4F77-B64E-CCDB80BE3890}" type="pres">
      <dgm:prSet presAssocID="{638CD4CE-C5C4-4FF1-8595-4173A4B44EC3}" presName="negativeSpace" presStyleCnt="0"/>
      <dgm:spPr/>
    </dgm:pt>
    <dgm:pt modelId="{66B00517-63D3-4C69-9D09-CB42A4116F20}" type="pres">
      <dgm:prSet presAssocID="{638CD4CE-C5C4-4FF1-8595-4173A4B44EC3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F1F3450D-C7A5-4693-95C3-0DA915BC52E8}" srcId="{264B4EEC-4340-4990-B08B-B1BD7E02A169}" destId="{638CD4CE-C5C4-4FF1-8595-4173A4B44EC3}" srcOrd="4" destOrd="0" parTransId="{5FF586BD-3374-4D8D-99FA-7504E1EF6654}" sibTransId="{04FCA773-094C-4F3D-AA05-ECA66F6273CE}"/>
    <dgm:cxn modelId="{9E04F91E-6D52-48D7-943F-A64A5F9D99D7}" srcId="{264B4EEC-4340-4990-B08B-B1BD7E02A169}" destId="{C0B60C42-6DCA-408C-B450-31C185210D88}" srcOrd="3" destOrd="0" parTransId="{A928ED33-F82C-4BD0-8F98-75189A1B56F0}" sibTransId="{0605FCCA-9A0B-4A8D-B908-05DAEB6648B2}"/>
    <dgm:cxn modelId="{10F56E30-A2ED-478D-BEC2-AB6561A08A60}" srcId="{264B4EEC-4340-4990-B08B-B1BD7E02A169}" destId="{F0A4F438-14AE-46EC-9CCA-BE8F059EDA76}" srcOrd="1" destOrd="0" parTransId="{A9013D3C-8339-4EDB-9F58-6775358575C8}" sibTransId="{6418E1C8-96DC-4637-A9CD-5CEA7D9C83EA}"/>
    <dgm:cxn modelId="{8238B93D-FF01-415C-88BC-D593DADC6954}" type="presOf" srcId="{C0B60C42-6DCA-408C-B450-31C185210D88}" destId="{9DD55BFF-F88D-48FB-80D0-50D89BC21532}" srcOrd="0" destOrd="0" presId="urn:microsoft.com/office/officeart/2005/8/layout/list1"/>
    <dgm:cxn modelId="{6B40727B-453A-4DBC-8B3C-6A164F359A44}" type="presOf" srcId="{F0A4F438-14AE-46EC-9CCA-BE8F059EDA76}" destId="{F833E7DF-3D2D-4B75-9D95-9869D6453EA6}" srcOrd="0" destOrd="0" presId="urn:microsoft.com/office/officeart/2005/8/layout/list1"/>
    <dgm:cxn modelId="{2A5AA985-7FED-4A27-A580-BAB875F24097}" type="presOf" srcId="{638CD4CE-C5C4-4FF1-8595-4173A4B44EC3}" destId="{DE51502A-2798-4319-9F74-C7C5174BD8CF}" srcOrd="0" destOrd="0" presId="urn:microsoft.com/office/officeart/2005/8/layout/list1"/>
    <dgm:cxn modelId="{69A5E48A-1DAF-498D-A602-A9838DEF60F5}" type="presOf" srcId="{1AFB5CFE-55E3-4A98-8B63-6335EEF28B81}" destId="{DCEADD85-6EB9-4D22-B8DB-928B537E9EE1}" srcOrd="1" destOrd="0" presId="urn:microsoft.com/office/officeart/2005/8/layout/list1"/>
    <dgm:cxn modelId="{8E60E894-69B4-4304-B8B9-E0BBA00CB099}" type="presOf" srcId="{264B4EEC-4340-4990-B08B-B1BD7E02A169}" destId="{9E6656C7-30B3-475C-BE72-052BE6FFDDBC}" srcOrd="0" destOrd="0" presId="urn:microsoft.com/office/officeart/2005/8/layout/list1"/>
    <dgm:cxn modelId="{0BFA1999-1FC0-4288-BFD6-715600D8651E}" srcId="{264B4EEC-4340-4990-B08B-B1BD7E02A169}" destId="{1AFB5CFE-55E3-4A98-8B63-6335EEF28B81}" srcOrd="2" destOrd="0" parTransId="{17636D74-AC0B-41FB-A0AF-DCF13F5FD29B}" sibTransId="{07C42E0B-0FCF-4A9D-AE27-60434C2138F5}"/>
    <dgm:cxn modelId="{B45DF4A3-A5B9-4B0F-A7B0-F071120A1E90}" type="presOf" srcId="{1AFB5CFE-55E3-4A98-8B63-6335EEF28B81}" destId="{F84A7C97-BE32-4C00-88AB-FF850D465005}" srcOrd="0" destOrd="0" presId="urn:microsoft.com/office/officeart/2005/8/layout/list1"/>
    <dgm:cxn modelId="{0069A4B8-3C50-41BE-8AD0-5E7237548598}" type="presOf" srcId="{638CD4CE-C5C4-4FF1-8595-4173A4B44EC3}" destId="{D8CCFC1C-68C1-46BB-8E7C-98B7AD7175B0}" srcOrd="1" destOrd="0" presId="urn:microsoft.com/office/officeart/2005/8/layout/list1"/>
    <dgm:cxn modelId="{506D2EBA-A390-464C-9AD7-F1B4EA89E3F5}" type="presOf" srcId="{DF84D3C3-E832-4D4E-8C27-EC4683F2E246}" destId="{5BEE7C29-275D-46B6-A01D-64E76B88E08C}" srcOrd="1" destOrd="0" presId="urn:microsoft.com/office/officeart/2005/8/layout/list1"/>
    <dgm:cxn modelId="{4F1E80BA-801D-400B-AAB1-F9949AA8A0C0}" type="presOf" srcId="{F0A4F438-14AE-46EC-9CCA-BE8F059EDA76}" destId="{C846AD71-B027-422B-AB6D-8998FF093BE6}" srcOrd="1" destOrd="0" presId="urn:microsoft.com/office/officeart/2005/8/layout/list1"/>
    <dgm:cxn modelId="{BB7B70BF-EBD7-41D6-8F77-327C1F744981}" srcId="{264B4EEC-4340-4990-B08B-B1BD7E02A169}" destId="{DF84D3C3-E832-4D4E-8C27-EC4683F2E246}" srcOrd="0" destOrd="0" parTransId="{505EA66E-0C7F-403B-BB5E-72E9DCEC409B}" sibTransId="{AE67F349-3448-4053-AFB9-E70A62EA28A2}"/>
    <dgm:cxn modelId="{253893E3-9A78-4823-A79F-3425EB5564B0}" type="presOf" srcId="{DF84D3C3-E832-4D4E-8C27-EC4683F2E246}" destId="{D985DD48-1703-41BD-88A8-F9C254D3D402}" srcOrd="0" destOrd="0" presId="urn:microsoft.com/office/officeart/2005/8/layout/list1"/>
    <dgm:cxn modelId="{2BF6B8F7-9F8A-42E3-8898-0CD74F935AD5}" type="presOf" srcId="{C0B60C42-6DCA-408C-B450-31C185210D88}" destId="{3F8084B8-2083-462A-BBD3-49EDC716FEEE}" srcOrd="1" destOrd="0" presId="urn:microsoft.com/office/officeart/2005/8/layout/list1"/>
    <dgm:cxn modelId="{31637D6E-4F63-49A9-A324-1C583E2C7E3E}" type="presParOf" srcId="{9E6656C7-30B3-475C-BE72-052BE6FFDDBC}" destId="{B6DADA26-F845-46BC-BE49-6CDE4AEADCB7}" srcOrd="0" destOrd="0" presId="urn:microsoft.com/office/officeart/2005/8/layout/list1"/>
    <dgm:cxn modelId="{60E15173-D5A3-40E6-861F-A5E486B647DC}" type="presParOf" srcId="{B6DADA26-F845-46BC-BE49-6CDE4AEADCB7}" destId="{D985DD48-1703-41BD-88A8-F9C254D3D402}" srcOrd="0" destOrd="0" presId="urn:microsoft.com/office/officeart/2005/8/layout/list1"/>
    <dgm:cxn modelId="{D6C19FE0-ACAE-498E-A2A7-A3036405A477}" type="presParOf" srcId="{B6DADA26-F845-46BC-BE49-6CDE4AEADCB7}" destId="{5BEE7C29-275D-46B6-A01D-64E76B88E08C}" srcOrd="1" destOrd="0" presId="urn:microsoft.com/office/officeart/2005/8/layout/list1"/>
    <dgm:cxn modelId="{BB2CA03A-FC01-4BF2-8C0C-89C9C4665875}" type="presParOf" srcId="{9E6656C7-30B3-475C-BE72-052BE6FFDDBC}" destId="{FD3DA62E-8B5F-4A74-9878-40580969EE12}" srcOrd="1" destOrd="0" presId="urn:microsoft.com/office/officeart/2005/8/layout/list1"/>
    <dgm:cxn modelId="{BFA9D631-5F85-43FE-AC84-6680135F5B64}" type="presParOf" srcId="{9E6656C7-30B3-475C-BE72-052BE6FFDDBC}" destId="{58893D97-534C-48BA-960D-AA74F9449262}" srcOrd="2" destOrd="0" presId="urn:microsoft.com/office/officeart/2005/8/layout/list1"/>
    <dgm:cxn modelId="{7075DDD7-83AB-4F66-AC7A-42891DFFE09A}" type="presParOf" srcId="{9E6656C7-30B3-475C-BE72-052BE6FFDDBC}" destId="{A97C5B5F-E38E-41F8-97EB-C91AF21CA9A6}" srcOrd="3" destOrd="0" presId="urn:microsoft.com/office/officeart/2005/8/layout/list1"/>
    <dgm:cxn modelId="{F2978876-D2B2-493F-8CD9-812A51CDBFD7}" type="presParOf" srcId="{9E6656C7-30B3-475C-BE72-052BE6FFDDBC}" destId="{78A7EBFB-E368-4A5D-8E83-04E07731663D}" srcOrd="4" destOrd="0" presId="urn:microsoft.com/office/officeart/2005/8/layout/list1"/>
    <dgm:cxn modelId="{728FB12F-87E4-438D-AD9F-A00EB95ADC87}" type="presParOf" srcId="{78A7EBFB-E368-4A5D-8E83-04E07731663D}" destId="{F833E7DF-3D2D-4B75-9D95-9869D6453EA6}" srcOrd="0" destOrd="0" presId="urn:microsoft.com/office/officeart/2005/8/layout/list1"/>
    <dgm:cxn modelId="{3AE5DAC6-C6D4-4855-9CE9-F477F7578672}" type="presParOf" srcId="{78A7EBFB-E368-4A5D-8E83-04E07731663D}" destId="{C846AD71-B027-422B-AB6D-8998FF093BE6}" srcOrd="1" destOrd="0" presId="urn:microsoft.com/office/officeart/2005/8/layout/list1"/>
    <dgm:cxn modelId="{77F33EE8-C0C2-4148-B2A7-BA59F2A2045C}" type="presParOf" srcId="{9E6656C7-30B3-475C-BE72-052BE6FFDDBC}" destId="{4F09E485-A214-41BE-B8B9-8BB43975A224}" srcOrd="5" destOrd="0" presId="urn:microsoft.com/office/officeart/2005/8/layout/list1"/>
    <dgm:cxn modelId="{1FE824C2-788B-4EAA-B83C-237783BC9376}" type="presParOf" srcId="{9E6656C7-30B3-475C-BE72-052BE6FFDDBC}" destId="{94714436-652C-49D1-8D6E-B3B82FFC53A7}" srcOrd="6" destOrd="0" presId="urn:microsoft.com/office/officeart/2005/8/layout/list1"/>
    <dgm:cxn modelId="{280F185F-3DA0-492E-A487-7F7F32D89E7F}" type="presParOf" srcId="{9E6656C7-30B3-475C-BE72-052BE6FFDDBC}" destId="{8398FBD6-2054-4225-B401-A17A6811D23B}" srcOrd="7" destOrd="0" presId="urn:microsoft.com/office/officeart/2005/8/layout/list1"/>
    <dgm:cxn modelId="{9A0F177E-9622-4B97-8965-4C8BBB3CFCB1}" type="presParOf" srcId="{9E6656C7-30B3-475C-BE72-052BE6FFDDBC}" destId="{A4E55903-0AFF-4F3F-87A1-B6F68185B032}" srcOrd="8" destOrd="0" presId="urn:microsoft.com/office/officeart/2005/8/layout/list1"/>
    <dgm:cxn modelId="{2AD4966D-18F9-4E51-98D4-E9CEE478A9A7}" type="presParOf" srcId="{A4E55903-0AFF-4F3F-87A1-B6F68185B032}" destId="{F84A7C97-BE32-4C00-88AB-FF850D465005}" srcOrd="0" destOrd="0" presId="urn:microsoft.com/office/officeart/2005/8/layout/list1"/>
    <dgm:cxn modelId="{5240F945-F201-4E9F-864E-BEADAD29D12A}" type="presParOf" srcId="{A4E55903-0AFF-4F3F-87A1-B6F68185B032}" destId="{DCEADD85-6EB9-4D22-B8DB-928B537E9EE1}" srcOrd="1" destOrd="0" presId="urn:microsoft.com/office/officeart/2005/8/layout/list1"/>
    <dgm:cxn modelId="{FF2382EF-0E21-49D6-A73E-82A8DECD1D78}" type="presParOf" srcId="{9E6656C7-30B3-475C-BE72-052BE6FFDDBC}" destId="{48D89373-FAC6-4901-BC9A-88FF6B52F21A}" srcOrd="9" destOrd="0" presId="urn:microsoft.com/office/officeart/2005/8/layout/list1"/>
    <dgm:cxn modelId="{92BEA8D4-7666-43DF-A933-5CBDA7F337B4}" type="presParOf" srcId="{9E6656C7-30B3-475C-BE72-052BE6FFDDBC}" destId="{82F8C1A5-50FB-4B80-845E-E5B8B5521846}" srcOrd="10" destOrd="0" presId="urn:microsoft.com/office/officeart/2005/8/layout/list1"/>
    <dgm:cxn modelId="{E2F885E1-8072-4CEC-9695-1B9357AB5D22}" type="presParOf" srcId="{9E6656C7-30B3-475C-BE72-052BE6FFDDBC}" destId="{15F1DBEE-3126-4BF4-98AF-F73FEEAA5190}" srcOrd="11" destOrd="0" presId="urn:microsoft.com/office/officeart/2005/8/layout/list1"/>
    <dgm:cxn modelId="{46EB0008-982C-467D-925B-D679540194D1}" type="presParOf" srcId="{9E6656C7-30B3-475C-BE72-052BE6FFDDBC}" destId="{94AE934F-2577-4C6C-ABBF-F2766A86849D}" srcOrd="12" destOrd="0" presId="urn:microsoft.com/office/officeart/2005/8/layout/list1"/>
    <dgm:cxn modelId="{D43F3DE1-2ED1-4E2F-9AF0-52AAFD00BBD4}" type="presParOf" srcId="{94AE934F-2577-4C6C-ABBF-F2766A86849D}" destId="{9DD55BFF-F88D-48FB-80D0-50D89BC21532}" srcOrd="0" destOrd="0" presId="urn:microsoft.com/office/officeart/2005/8/layout/list1"/>
    <dgm:cxn modelId="{B2601875-EDAF-4D40-924B-8A775B310B04}" type="presParOf" srcId="{94AE934F-2577-4C6C-ABBF-F2766A86849D}" destId="{3F8084B8-2083-462A-BBD3-49EDC716FEEE}" srcOrd="1" destOrd="0" presId="urn:microsoft.com/office/officeart/2005/8/layout/list1"/>
    <dgm:cxn modelId="{9CB36CC4-97C3-4A9B-8800-245C90C362C2}" type="presParOf" srcId="{9E6656C7-30B3-475C-BE72-052BE6FFDDBC}" destId="{9D668FD6-495F-4793-A4FA-44F7BC255762}" srcOrd="13" destOrd="0" presId="urn:microsoft.com/office/officeart/2005/8/layout/list1"/>
    <dgm:cxn modelId="{6D175C7E-4774-4A83-A644-AE43D666E3F8}" type="presParOf" srcId="{9E6656C7-30B3-475C-BE72-052BE6FFDDBC}" destId="{06CF2F8F-476E-419D-B33E-032105FC6B6A}" srcOrd="14" destOrd="0" presId="urn:microsoft.com/office/officeart/2005/8/layout/list1"/>
    <dgm:cxn modelId="{F195DC92-370B-4645-8876-CD7CE54F6BB9}" type="presParOf" srcId="{9E6656C7-30B3-475C-BE72-052BE6FFDDBC}" destId="{920DF014-8846-4687-81D9-7D818124E1C6}" srcOrd="15" destOrd="0" presId="urn:microsoft.com/office/officeart/2005/8/layout/list1"/>
    <dgm:cxn modelId="{94EB66CF-2FF2-4859-B6CD-F71ADCFC4567}" type="presParOf" srcId="{9E6656C7-30B3-475C-BE72-052BE6FFDDBC}" destId="{9C489E83-6D38-4732-9CB1-11717B4C2B64}" srcOrd="16" destOrd="0" presId="urn:microsoft.com/office/officeart/2005/8/layout/list1"/>
    <dgm:cxn modelId="{E0E8ACF6-3A83-4F9B-ADE7-60FEEDC2F295}" type="presParOf" srcId="{9C489E83-6D38-4732-9CB1-11717B4C2B64}" destId="{DE51502A-2798-4319-9F74-C7C5174BD8CF}" srcOrd="0" destOrd="0" presId="urn:microsoft.com/office/officeart/2005/8/layout/list1"/>
    <dgm:cxn modelId="{C550E54E-9171-4A24-A62A-AE9458367790}" type="presParOf" srcId="{9C489E83-6D38-4732-9CB1-11717B4C2B64}" destId="{D8CCFC1C-68C1-46BB-8E7C-98B7AD7175B0}" srcOrd="1" destOrd="0" presId="urn:microsoft.com/office/officeart/2005/8/layout/list1"/>
    <dgm:cxn modelId="{D3ABE02E-8987-4F5F-A22A-0D28BF75B041}" type="presParOf" srcId="{9E6656C7-30B3-475C-BE72-052BE6FFDDBC}" destId="{99FC2B8D-3C50-4F77-B64E-CCDB80BE3890}" srcOrd="17" destOrd="0" presId="urn:microsoft.com/office/officeart/2005/8/layout/list1"/>
    <dgm:cxn modelId="{59275B15-D9DC-4B22-9D39-08DA57CB456B}" type="presParOf" srcId="{9E6656C7-30B3-475C-BE72-052BE6FFDDBC}" destId="{66B00517-63D3-4C69-9D09-CB42A4116F20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862F65-752F-4A5E-BD15-E04E308DEE31}">
      <dsp:nvSpPr>
        <dsp:cNvPr id="0" name=""/>
        <dsp:cNvSpPr/>
      </dsp:nvSpPr>
      <dsp:spPr>
        <a:xfrm>
          <a:off x="0" y="49081"/>
          <a:ext cx="10515600" cy="7370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Survey measures</a:t>
          </a:r>
        </a:p>
      </dsp:txBody>
      <dsp:txXfrm>
        <a:off x="35982" y="85063"/>
        <a:ext cx="10443636" cy="665135"/>
      </dsp:txXfrm>
    </dsp:sp>
    <dsp:sp modelId="{467C0FDD-5874-48BF-BB23-FBFF0A1C1C41}">
      <dsp:nvSpPr>
        <dsp:cNvPr id="0" name=""/>
        <dsp:cNvSpPr/>
      </dsp:nvSpPr>
      <dsp:spPr>
        <a:xfrm>
          <a:off x="0" y="786181"/>
          <a:ext cx="10515600" cy="791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Attitudes toward mental health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Frequency of mental health disorders</a:t>
          </a:r>
        </a:p>
      </dsp:txBody>
      <dsp:txXfrm>
        <a:off x="0" y="786181"/>
        <a:ext cx="10515600" cy="791774"/>
      </dsp:txXfrm>
    </dsp:sp>
    <dsp:sp modelId="{F8602544-73FC-46AB-AC8F-C4F48CDA1E05}">
      <dsp:nvSpPr>
        <dsp:cNvPr id="0" name=""/>
        <dsp:cNvSpPr/>
      </dsp:nvSpPr>
      <dsp:spPr>
        <a:xfrm>
          <a:off x="0" y="1577956"/>
          <a:ext cx="10515600" cy="7370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Demographic information collected</a:t>
          </a:r>
        </a:p>
      </dsp:txBody>
      <dsp:txXfrm>
        <a:off x="35982" y="1613938"/>
        <a:ext cx="10443636" cy="665135"/>
      </dsp:txXfrm>
    </dsp:sp>
    <dsp:sp modelId="{3B72A83B-362D-48C7-8871-12D59845D66B}">
      <dsp:nvSpPr>
        <dsp:cNvPr id="0" name=""/>
        <dsp:cNvSpPr/>
      </dsp:nvSpPr>
      <dsp:spPr>
        <a:xfrm>
          <a:off x="0" y="2315056"/>
          <a:ext cx="10515600" cy="1987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Age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Gender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Family history of mental health disorders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Country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State (for respondents residing in the US)</a:t>
          </a:r>
        </a:p>
      </dsp:txBody>
      <dsp:txXfrm>
        <a:off x="0" y="2315056"/>
        <a:ext cx="10515600" cy="19872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04AD32-EB0D-41BE-B219-8A0F2DA02DBD}">
      <dsp:nvSpPr>
        <dsp:cNvPr id="0" name=""/>
        <dsp:cNvSpPr/>
      </dsp:nvSpPr>
      <dsp:spPr>
        <a:xfrm>
          <a:off x="0" y="77602"/>
          <a:ext cx="4828172" cy="178425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The female respondents reported mental health disorders at a higher rate than their male counterparts</a:t>
          </a:r>
        </a:p>
      </dsp:txBody>
      <dsp:txXfrm>
        <a:off x="87100" y="164702"/>
        <a:ext cx="4653972" cy="1610050"/>
      </dsp:txXfrm>
    </dsp:sp>
    <dsp:sp modelId="{9D04B37A-40A7-466D-B31D-1D04C129BF85}">
      <dsp:nvSpPr>
        <dsp:cNvPr id="0" name=""/>
        <dsp:cNvSpPr/>
      </dsp:nvSpPr>
      <dsp:spPr>
        <a:xfrm>
          <a:off x="0" y="1933852"/>
          <a:ext cx="4828172" cy="1784250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More than half the respondents reported a family history of mental health disorders</a:t>
          </a:r>
        </a:p>
      </dsp:txBody>
      <dsp:txXfrm>
        <a:off x="87100" y="2020952"/>
        <a:ext cx="4653972" cy="1610050"/>
      </dsp:txXfrm>
    </dsp:sp>
    <dsp:sp modelId="{A7987378-3447-44AF-ACCF-6012DBC1A75A}">
      <dsp:nvSpPr>
        <dsp:cNvPr id="0" name=""/>
        <dsp:cNvSpPr/>
      </dsp:nvSpPr>
      <dsp:spPr>
        <a:xfrm>
          <a:off x="0" y="3790102"/>
          <a:ext cx="4828172" cy="178425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An overwhelming number of the respondents felt their employers prioritized physical health over mental health.</a:t>
          </a:r>
        </a:p>
      </dsp:txBody>
      <dsp:txXfrm>
        <a:off x="87100" y="3877202"/>
        <a:ext cx="4653972" cy="16100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893D97-534C-48BA-960D-AA74F9449262}">
      <dsp:nvSpPr>
        <dsp:cNvPr id="0" name=""/>
        <dsp:cNvSpPr/>
      </dsp:nvSpPr>
      <dsp:spPr>
        <a:xfrm>
          <a:off x="0" y="378981"/>
          <a:ext cx="591818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EE7C29-275D-46B6-A01D-64E76B88E08C}">
      <dsp:nvSpPr>
        <dsp:cNvPr id="0" name=""/>
        <dsp:cNvSpPr/>
      </dsp:nvSpPr>
      <dsp:spPr>
        <a:xfrm>
          <a:off x="295909" y="54261"/>
          <a:ext cx="4142728" cy="6494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585" tIns="0" rIns="15658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Mood Disorder</a:t>
          </a:r>
        </a:p>
      </dsp:txBody>
      <dsp:txXfrm>
        <a:off x="327612" y="85964"/>
        <a:ext cx="4079322" cy="586034"/>
      </dsp:txXfrm>
    </dsp:sp>
    <dsp:sp modelId="{94714436-652C-49D1-8D6E-B3B82FFC53A7}">
      <dsp:nvSpPr>
        <dsp:cNvPr id="0" name=""/>
        <dsp:cNvSpPr/>
      </dsp:nvSpPr>
      <dsp:spPr>
        <a:xfrm>
          <a:off x="0" y="1376901"/>
          <a:ext cx="591818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3038037"/>
              <a:satOff val="-207"/>
              <a:lumOff val="4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46AD71-B027-422B-AB6D-8998FF093BE6}">
      <dsp:nvSpPr>
        <dsp:cNvPr id="0" name=""/>
        <dsp:cNvSpPr/>
      </dsp:nvSpPr>
      <dsp:spPr>
        <a:xfrm>
          <a:off x="295909" y="1052182"/>
          <a:ext cx="4142728" cy="649440"/>
        </a:xfrm>
        <a:prstGeom prst="roundRect">
          <a:avLst/>
        </a:prstGeom>
        <a:solidFill>
          <a:schemeClr val="accent5">
            <a:hueOff val="-3038037"/>
            <a:satOff val="-207"/>
            <a:lumOff val="49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585" tIns="0" rIns="15658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Bipolar Disorder</a:t>
          </a:r>
        </a:p>
      </dsp:txBody>
      <dsp:txXfrm>
        <a:off x="327612" y="1083885"/>
        <a:ext cx="4079322" cy="586034"/>
      </dsp:txXfrm>
    </dsp:sp>
    <dsp:sp modelId="{82F8C1A5-50FB-4B80-845E-E5B8B5521846}">
      <dsp:nvSpPr>
        <dsp:cNvPr id="0" name=""/>
        <dsp:cNvSpPr/>
      </dsp:nvSpPr>
      <dsp:spPr>
        <a:xfrm>
          <a:off x="0" y="2374822"/>
          <a:ext cx="591818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EADD85-6EB9-4D22-B8DB-928B537E9EE1}">
      <dsp:nvSpPr>
        <dsp:cNvPr id="0" name=""/>
        <dsp:cNvSpPr/>
      </dsp:nvSpPr>
      <dsp:spPr>
        <a:xfrm>
          <a:off x="295909" y="2050101"/>
          <a:ext cx="4142728" cy="649440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585" tIns="0" rIns="15658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Anxiety Disorder</a:t>
          </a:r>
        </a:p>
      </dsp:txBody>
      <dsp:txXfrm>
        <a:off x="327612" y="2081804"/>
        <a:ext cx="4079322" cy="586034"/>
      </dsp:txXfrm>
    </dsp:sp>
    <dsp:sp modelId="{06CF2F8F-476E-419D-B33E-032105FC6B6A}">
      <dsp:nvSpPr>
        <dsp:cNvPr id="0" name=""/>
        <dsp:cNvSpPr/>
      </dsp:nvSpPr>
      <dsp:spPr>
        <a:xfrm>
          <a:off x="0" y="3372742"/>
          <a:ext cx="591818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9114112"/>
              <a:satOff val="-620"/>
              <a:lumOff val="1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8084B8-2083-462A-BBD3-49EDC716FEEE}">
      <dsp:nvSpPr>
        <dsp:cNvPr id="0" name=""/>
        <dsp:cNvSpPr/>
      </dsp:nvSpPr>
      <dsp:spPr>
        <a:xfrm>
          <a:off x="295909" y="3048022"/>
          <a:ext cx="4142728" cy="649440"/>
        </a:xfrm>
        <a:prstGeom prst="roundRect">
          <a:avLst/>
        </a:prstGeom>
        <a:solidFill>
          <a:schemeClr val="accent5">
            <a:hueOff val="-9114112"/>
            <a:satOff val="-620"/>
            <a:lumOff val="147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585" tIns="0" rIns="15658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Social</a:t>
          </a:r>
        </a:p>
      </dsp:txBody>
      <dsp:txXfrm>
        <a:off x="327612" y="3079725"/>
        <a:ext cx="4079322" cy="586034"/>
      </dsp:txXfrm>
    </dsp:sp>
    <dsp:sp modelId="{66B00517-63D3-4C69-9D09-CB42A4116F20}">
      <dsp:nvSpPr>
        <dsp:cNvPr id="0" name=""/>
        <dsp:cNvSpPr/>
      </dsp:nvSpPr>
      <dsp:spPr>
        <a:xfrm>
          <a:off x="0" y="4370662"/>
          <a:ext cx="591818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CCFC1C-68C1-46BB-8E7C-98B7AD7175B0}">
      <dsp:nvSpPr>
        <dsp:cNvPr id="0" name=""/>
        <dsp:cNvSpPr/>
      </dsp:nvSpPr>
      <dsp:spPr>
        <a:xfrm>
          <a:off x="295909" y="4045942"/>
          <a:ext cx="4142728" cy="64944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585" tIns="0" rIns="15658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Phobia</a:t>
          </a:r>
        </a:p>
      </dsp:txBody>
      <dsp:txXfrm>
        <a:off x="327612" y="4077645"/>
        <a:ext cx="4079322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5A395-77C7-5D71-FE98-39A7F5F5B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862927-83A7-A9CF-9F46-01E076FE52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5FC6F-89E6-7691-67C1-A8F4F4562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8EA6F-D608-B73B-7DBB-C7BBFF40B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898E1-E00F-693E-EAD7-E76FCC5DB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2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C9D2B-0369-C62E-6288-BCB912F9A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D2AAE1-B38B-7034-9907-65247D14C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36A0B-33AD-E141-A57C-E40521E56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F74B8-FA59-F28E-86A9-7B6ADAC4E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3E691-6EBA-F6F4-A26A-20199DCFA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99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36FA5C-BBF1-7389-35A4-D00D9CC2AD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EEBDF7-0E40-0134-18EE-E1AD353F2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DE504-A9E4-B325-9CAB-7D104FAC4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506B6-32F0-B01C-C790-88B51FC55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05528-506B-68D9-E004-2124BBFDC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12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0F422-720B-0603-1F4F-858E68884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F7C47-765E-6DD9-C680-6661B3D93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D9840-3918-C90D-3A83-94FECA2A2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4D608-A16F-991C-60E3-CFA85E997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C24A0-8B97-2552-776A-268ADECCC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81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57E6-B389-2452-97B5-3BC879977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66092-8F15-00E4-4004-D767E6FE0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5BA7DD-E003-B545-3A4C-7AEE06890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7BDDC-0F12-86A0-FC96-6E7DB2952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5B5A1-398C-FF13-B029-4DFAB9246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4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AACDF-B099-7E78-F6B5-E746330C6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38F46-06FC-FEA0-DB4E-5ECB5CB7D9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742401-042C-30C8-3917-2EBDF0C29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05E078-C252-87E9-13C3-450CEDEF4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4F828-61A4-96E3-CFE7-706D27624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241180-A81D-522B-30C3-F5B036CD6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632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AF244-3257-8DD0-18F8-8AB7B4A67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7CE01-CBBA-D639-6873-D9B549FB4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7F9DB9-C868-3878-4134-954FBFEA7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46BC3F-FCAF-EFA7-0B71-D6B9B5B61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0CBF7F-AF42-10A9-4B9C-F52FA654F7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D6E8FB-CA0C-38FF-DA72-DF7F1FAD0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113882-9B0D-39CC-4C17-48A4EA82A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EF00BE-5D47-0564-66A8-93D876575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71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7B940-82F0-C95D-828D-BC13862C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410978-43D4-E5EB-9365-F31D4006A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020857-4DE1-2D48-3A3D-283ED2BE3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3F60E0-E0ED-ACC3-26B8-BA23E6598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85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E3E15-10A8-EC50-B724-74473239C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9310E3-4899-E496-3F4B-A3D9037A9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AD11-CC7A-5974-31C7-111DC729D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0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44E8B-1C77-360B-BB51-68FF09D80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2A6CF-EA2A-6A0A-0A78-94F922D75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A055F2-5435-1051-7FDF-420588E13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5B304-31EE-809F-016E-BFCF1E992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B8FC06-F6A0-6E78-2FD1-8130F8301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9B8446-5EC6-73B7-A769-5830C94F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27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59A81-E30A-626D-DE77-D0A829BB1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406211-B31C-8C59-4ED8-A6811118D2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C15AEA-49A3-3870-2985-4A0EE9D634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8D8C5F-8164-59A5-4D20-B4EF867DD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BE4167-03FC-AA2E-B2BC-C4DCEA8D2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9C42BF-11F8-BA1F-B387-E760A8F0A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897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D15BC8-05F1-CC59-7350-8DF67A33D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F4766-1505-1A50-0C83-48F2909B1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C5CD2-28CE-5E6E-0438-ECBA290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74A184-1DC0-469C-9081-2851FA8E5DDC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88F62-AEC8-02B4-66C6-4723402925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D8B11-2AB1-D146-CED5-21BE88B541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60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Stressed employee at office">
            <a:extLst>
              <a:ext uri="{FF2B5EF4-FFF2-40B4-BE49-F238E27FC236}">
                <a16:creationId xmlns:a16="http://schemas.microsoft.com/office/drawing/2014/main" id="{DBE30B36-CE1C-2ED4-4922-34070E2BC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0" r="3" b="3"/>
          <a:stretch/>
        </p:blipFill>
        <p:spPr>
          <a:xfrm>
            <a:off x="4" y="-6236"/>
            <a:ext cx="3255403" cy="2505456"/>
          </a:xfrm>
          <a:custGeom>
            <a:avLst/>
            <a:gdLst/>
            <a:ahLst/>
            <a:cxnLst/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13" name="Picture 12" descr="Stressed woman working at home">
            <a:extLst>
              <a:ext uri="{FF2B5EF4-FFF2-40B4-BE49-F238E27FC236}">
                <a16:creationId xmlns:a16="http://schemas.microsoft.com/office/drawing/2014/main" id="{4BB85291-0AA0-9BE1-9D5E-D222B8925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" r="3" b="3"/>
          <a:stretch/>
        </p:blipFill>
        <p:spPr>
          <a:xfrm>
            <a:off x="4675539" y="-6235"/>
            <a:ext cx="3677817" cy="2505456"/>
          </a:xfrm>
          <a:custGeom>
            <a:avLst/>
            <a:gdLst/>
            <a:ahLst/>
            <a:cxnLst/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5" name="Picture 4" descr="Stressed businessman">
            <a:extLst>
              <a:ext uri="{FF2B5EF4-FFF2-40B4-BE49-F238E27FC236}">
                <a16:creationId xmlns:a16="http://schemas.microsoft.com/office/drawing/2014/main" id="{6BA4554A-2A29-B945-4C76-6CC8EF80A8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37" r="-3" b="15750"/>
          <a:stretch/>
        </p:blipFill>
        <p:spPr>
          <a:xfrm>
            <a:off x="7381876" y="1"/>
            <a:ext cx="4810125" cy="2501837"/>
          </a:xfrm>
          <a:custGeom>
            <a:avLst/>
            <a:gdLst/>
            <a:ahLst/>
            <a:cxnLst/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11" name="Picture 10" descr="Stressed woman facing computer">
            <a:extLst>
              <a:ext uri="{FF2B5EF4-FFF2-40B4-BE49-F238E27FC236}">
                <a16:creationId xmlns:a16="http://schemas.microsoft.com/office/drawing/2014/main" id="{83AD6252-098C-C4C3-DB2B-4347FE5644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88" r="5679" b="-2"/>
          <a:stretch/>
        </p:blipFill>
        <p:spPr>
          <a:xfrm>
            <a:off x="20" y="2658276"/>
            <a:ext cx="3770704" cy="4199724"/>
          </a:xfrm>
          <a:custGeom>
            <a:avLst/>
            <a:gdLst/>
            <a:ahLst/>
            <a:cxnLst/>
            <a:rect l="l" t="t" r="r" b="b"/>
            <a:pathLst>
              <a:path w="3770724" h="4199724">
                <a:moveTo>
                  <a:pt x="0" y="0"/>
                </a:moveTo>
                <a:lnTo>
                  <a:pt x="3770724" y="0"/>
                </a:lnTo>
                <a:lnTo>
                  <a:pt x="1824067" y="4199724"/>
                </a:lnTo>
                <a:lnTo>
                  <a:pt x="0" y="4199724"/>
                </a:lnTo>
                <a:close/>
              </a:path>
            </a:pathLst>
          </a:custGeom>
        </p:spPr>
      </p:pic>
      <p:pic>
        <p:nvPicPr>
          <p:cNvPr id="9" name="Picture 8" descr="Stressed man at office">
            <a:extLst>
              <a:ext uri="{FF2B5EF4-FFF2-40B4-BE49-F238E27FC236}">
                <a16:creationId xmlns:a16="http://schemas.microsoft.com/office/drawing/2014/main" id="{3D824781-2424-AFD0-9F44-273C6499C5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67" r="3" b="3"/>
          <a:stretch/>
        </p:blipFill>
        <p:spPr>
          <a:xfrm>
            <a:off x="2013796" y="2661900"/>
            <a:ext cx="5108726" cy="4197911"/>
          </a:xfrm>
          <a:custGeom>
            <a:avLst/>
            <a:gdLst/>
            <a:ahLst/>
            <a:cxnLst/>
            <a:rect l="l" t="t" r="r" b="b"/>
            <a:pathLst>
              <a:path w="5108726" h="4197911">
                <a:moveTo>
                  <a:pt x="1945141" y="0"/>
                </a:moveTo>
                <a:lnTo>
                  <a:pt x="5108726" y="0"/>
                </a:lnTo>
                <a:lnTo>
                  <a:pt x="3163585" y="4197911"/>
                </a:lnTo>
                <a:lnTo>
                  <a:pt x="3157362" y="4197911"/>
                </a:lnTo>
                <a:lnTo>
                  <a:pt x="1967571" y="4197911"/>
                </a:lnTo>
                <a:lnTo>
                  <a:pt x="317526" y="4197911"/>
                </a:lnTo>
                <a:lnTo>
                  <a:pt x="0" y="4197911"/>
                </a:lnTo>
                <a:close/>
              </a:path>
            </a:pathLst>
          </a:custGeom>
        </p:spPr>
      </p:pic>
      <p:sp>
        <p:nvSpPr>
          <p:cNvPr id="20" name="Freeform 43">
            <a:extLst>
              <a:ext uri="{FF2B5EF4-FFF2-40B4-BE49-F238E27FC236}">
                <a16:creationId xmlns:a16="http://schemas.microsoft.com/office/drawing/2014/main" id="{AAD8F19F-4A55-467B-BED0-8837659A9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0" y="2660089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803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B51AE6-1B6D-B7C1-E4F7-4FCA22F877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9164" y="4189864"/>
            <a:ext cx="4997354" cy="2163872"/>
          </a:xfrm>
        </p:spPr>
        <p:txBody>
          <a:bodyPr anchor="t">
            <a:normAutofit fontScale="90000"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Analysis of Mental Health in Tech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85BCFB-7548-2CB0-BD76-4C64105C7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1876" y="3304307"/>
            <a:ext cx="4234642" cy="826661"/>
          </a:xfrm>
        </p:spPr>
        <p:txBody>
          <a:bodyPr anchor="b">
            <a:normAutofit/>
          </a:bodyPr>
          <a:lstStyle/>
          <a:p>
            <a:pPr algn="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7" name="Picture 6" descr="Stressed man at work">
            <a:extLst>
              <a:ext uri="{FF2B5EF4-FFF2-40B4-BE49-F238E27FC236}">
                <a16:creationId xmlns:a16="http://schemas.microsoft.com/office/drawing/2014/main" id="{906FA48C-D123-4E56-DA01-3AC7EB4AD2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5" r="1" b="1"/>
          <a:stretch/>
        </p:blipFill>
        <p:spPr>
          <a:xfrm>
            <a:off x="2261968" y="1"/>
            <a:ext cx="3393943" cy="2502843"/>
          </a:xfrm>
          <a:custGeom>
            <a:avLst/>
            <a:gdLst/>
            <a:ahLst/>
            <a:cxnLst/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28863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E87CC-B321-45B4-34D0-D7BCFC105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49EF9-2316-C189-01A6-017F5A6F3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700" dirty="0"/>
              <a:t>Relative Importance of Physical Health v Mental Health</a:t>
            </a:r>
          </a:p>
        </p:txBody>
      </p:sp>
      <p:pic>
        <p:nvPicPr>
          <p:cNvPr id="6" name="Content Placeholder 5" descr="A pie chart of mental health&#10;&#10;Description automatically generated">
            <a:extLst>
              <a:ext uri="{FF2B5EF4-FFF2-40B4-BE49-F238E27FC236}">
                <a16:creationId xmlns:a16="http://schemas.microsoft.com/office/drawing/2014/main" id="{CECE37DE-867B-DED6-9B40-295BC4F991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473" y="1451787"/>
            <a:ext cx="7055986" cy="487527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94AAE6-A973-FC05-CD1D-9EB158646F95}"/>
              </a:ext>
            </a:extLst>
          </p:cNvPr>
          <p:cNvSpPr txBox="1"/>
          <p:nvPr/>
        </p:nvSpPr>
        <p:spPr>
          <a:xfrm>
            <a:off x="8767482" y="1788459"/>
            <a:ext cx="26356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90%</a:t>
            </a:r>
            <a:r>
              <a:rPr lang="en-US" b="1" dirty="0"/>
              <a:t> of tech employers prioritize physical health over mental health.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97DD97-D382-CA31-01C0-D6A8F2CC2C00}"/>
              </a:ext>
            </a:extLst>
          </p:cNvPr>
          <p:cNvSpPr txBox="1"/>
          <p:nvPr/>
        </p:nvSpPr>
        <p:spPr>
          <a:xfrm>
            <a:off x="5277971" y="2480982"/>
            <a:ext cx="818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90%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524514-3197-C96A-6202-447BE76C905F}"/>
              </a:ext>
            </a:extLst>
          </p:cNvPr>
          <p:cNvSpPr txBox="1"/>
          <p:nvPr/>
        </p:nvSpPr>
        <p:spPr>
          <a:xfrm>
            <a:off x="6918512" y="3966882"/>
            <a:ext cx="53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8407D5-FA24-675B-E1A9-0245F1979F1E}"/>
              </a:ext>
            </a:extLst>
          </p:cNvPr>
          <p:cNvSpPr txBox="1"/>
          <p:nvPr/>
        </p:nvSpPr>
        <p:spPr>
          <a:xfrm>
            <a:off x="6801971" y="4360404"/>
            <a:ext cx="53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5%</a:t>
            </a:r>
          </a:p>
        </p:txBody>
      </p:sp>
    </p:spTree>
    <p:extLst>
      <p:ext uri="{BB962C8B-B14F-4D97-AF65-F5344CB8AC3E}">
        <p14:creationId xmlns:p14="http://schemas.microsoft.com/office/powerpoint/2010/main" val="3723605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7A135-DC44-74E5-4E84-236AC0B53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Mental Health in Tech: Common Disorders</a:t>
            </a:r>
          </a:p>
        </p:txBody>
      </p:sp>
      <p:pic>
        <p:nvPicPr>
          <p:cNvPr id="5" name="Content Placeholder 4" descr="A graph of a number of diseased disease&#10;&#10;Description automatically generated">
            <a:extLst>
              <a:ext uri="{FF2B5EF4-FFF2-40B4-BE49-F238E27FC236}">
                <a16:creationId xmlns:a16="http://schemas.microsoft.com/office/drawing/2014/main" id="{4D114594-0FE1-FD67-4EC8-2CF8E9ED5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452" y="1430023"/>
            <a:ext cx="7607096" cy="5062852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BD323B-25C4-9D1B-B935-4B3F5F2AC847}"/>
              </a:ext>
            </a:extLst>
          </p:cNvPr>
          <p:cNvSpPr txBox="1"/>
          <p:nvPr/>
        </p:nvSpPr>
        <p:spPr>
          <a:xfrm>
            <a:off x="431800" y="2000250"/>
            <a:ext cx="186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Mood Disorder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19BAE4-AA0B-F23E-D083-DAC904B1BC92}"/>
              </a:ext>
            </a:extLst>
          </p:cNvPr>
          <p:cNvSpPr txBox="1"/>
          <p:nvPr/>
        </p:nvSpPr>
        <p:spPr>
          <a:xfrm>
            <a:off x="431800" y="2406336"/>
            <a:ext cx="186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Bipolar Disorder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8CD91C-F5AD-996B-6886-1D581F3016A5}"/>
              </a:ext>
            </a:extLst>
          </p:cNvPr>
          <p:cNvSpPr txBox="1"/>
          <p:nvPr/>
        </p:nvSpPr>
        <p:spPr>
          <a:xfrm>
            <a:off x="431800" y="2812422"/>
            <a:ext cx="186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Anxiety Disorder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32EFB4-937F-4A7D-B7B5-20E21DD5EB58}"/>
              </a:ext>
            </a:extLst>
          </p:cNvPr>
          <p:cNvSpPr txBox="1"/>
          <p:nvPr/>
        </p:nvSpPr>
        <p:spPr>
          <a:xfrm>
            <a:off x="431800" y="3218508"/>
            <a:ext cx="186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Social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7FD329-989C-E5BE-6026-949D1C8A5DBD}"/>
              </a:ext>
            </a:extLst>
          </p:cNvPr>
          <p:cNvSpPr txBox="1"/>
          <p:nvPr/>
        </p:nvSpPr>
        <p:spPr>
          <a:xfrm>
            <a:off x="431800" y="3624594"/>
            <a:ext cx="186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Phobia</a:t>
            </a:r>
          </a:p>
        </p:txBody>
      </p:sp>
    </p:spTree>
    <p:extLst>
      <p:ext uri="{BB962C8B-B14F-4D97-AF65-F5344CB8AC3E}">
        <p14:creationId xmlns:p14="http://schemas.microsoft.com/office/powerpoint/2010/main" val="298693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5DFA8-973C-93EB-D8BE-A999F05B4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Mental Health in Tech: Respondents with Disorders</a:t>
            </a:r>
          </a:p>
        </p:txBody>
      </p:sp>
      <p:pic>
        <p:nvPicPr>
          <p:cNvPr id="5" name="Content Placeholder 4" descr="A pie chart with text&#10;&#10;Description automatically generated">
            <a:extLst>
              <a:ext uri="{FF2B5EF4-FFF2-40B4-BE49-F238E27FC236}">
                <a16:creationId xmlns:a16="http://schemas.microsoft.com/office/drawing/2014/main" id="{1DCFB957-B6B9-0E19-B787-0205ED0BE5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2238" y="1825625"/>
            <a:ext cx="5547523" cy="4351338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BD07B19-2233-1982-764B-60B0CBDD1D99}"/>
              </a:ext>
            </a:extLst>
          </p:cNvPr>
          <p:cNvSpPr/>
          <p:nvPr/>
        </p:nvSpPr>
        <p:spPr>
          <a:xfrm>
            <a:off x="4504765" y="1828801"/>
            <a:ext cx="3234017" cy="2554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4283FC-1DBF-F982-69D5-8D85E262D5AD}"/>
              </a:ext>
            </a:extLst>
          </p:cNvPr>
          <p:cNvSpPr txBox="1"/>
          <p:nvPr/>
        </p:nvSpPr>
        <p:spPr>
          <a:xfrm>
            <a:off x="8767482" y="1788459"/>
            <a:ext cx="2635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63%</a:t>
            </a:r>
            <a:r>
              <a:rPr lang="en-US" b="1" dirty="0"/>
              <a:t> had a disorder or thought it was possible they had disorder</a:t>
            </a:r>
          </a:p>
        </p:txBody>
      </p:sp>
    </p:spTree>
    <p:extLst>
      <p:ext uri="{BB962C8B-B14F-4D97-AF65-F5344CB8AC3E}">
        <p14:creationId xmlns:p14="http://schemas.microsoft.com/office/powerpoint/2010/main" val="91754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7B31D-9F34-F62E-C383-37A841754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3229" y="223330"/>
            <a:ext cx="10515600" cy="1325563"/>
          </a:xfrm>
        </p:spPr>
        <p:txBody>
          <a:bodyPr/>
          <a:lstStyle/>
          <a:p>
            <a:r>
              <a:rPr lang="en-US" dirty="0"/>
              <a:t>Mental Health In Tech By Age</a:t>
            </a:r>
          </a:p>
        </p:txBody>
      </p:sp>
      <p:pic>
        <p:nvPicPr>
          <p:cNvPr id="5" name="Content Placeholder 4" descr="A graph of a number of people with age groups&#10;&#10;Description automatically generated with medium confidence">
            <a:extLst>
              <a:ext uri="{FF2B5EF4-FFF2-40B4-BE49-F238E27FC236}">
                <a16:creationId xmlns:a16="http://schemas.microsoft.com/office/drawing/2014/main" id="{3F644545-72DE-5680-782E-D5EACDAAB1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133" y="1367261"/>
            <a:ext cx="5512452" cy="5125614"/>
          </a:xfrm>
        </p:spPr>
      </p:pic>
    </p:spTree>
    <p:extLst>
      <p:ext uri="{BB962C8B-B14F-4D97-AF65-F5344CB8AC3E}">
        <p14:creationId xmlns:p14="http://schemas.microsoft.com/office/powerpoint/2010/main" val="1504232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095C1F4-AE7F-44E4-8693-40D3D6831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-15978"/>
            <a:ext cx="7147352" cy="5876916"/>
            <a:chOff x="329184" y="-99107"/>
            <a:chExt cx="524256" cy="5876916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99107"/>
              <a:ext cx="524256" cy="563122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1055718"/>
            <a:ext cx="10999072" cy="33583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8703F80-3905-8CB5-DB24-F9826D133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584683"/>
            <a:ext cx="9144000" cy="25518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AFC40B-291B-5C34-026E-9A7F7091C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5160469"/>
            <a:ext cx="9144000" cy="11821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2168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08E1908F-B848-F8D7-F3F4-526563AA2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Findings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65FBBD66-FA5A-8364-3DE2-3EAB65C77F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1633592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103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C04AD32-EB0D-41BE-B219-8A0F2DA02D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5C04AD32-EB0D-41BE-B219-8A0F2DA02DB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D04B37A-40A7-466D-B31D-1D04C129BF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graphicEl>
                                              <a:dgm id="{9D04B37A-40A7-466D-B31D-1D04C129BF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7987378-3447-44AF-ACCF-6012DBC1A7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graphicEl>
                                              <a:dgm id="{A7987378-3447-44AF-ACCF-6012DBC1A7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F6BF70-C7D1-4AF9-8DB4-BEEB8A9C3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04DA3F-98DC-7B1A-A74D-F08907EAC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097280"/>
            <a:ext cx="3796306" cy="4666207"/>
          </a:xfrm>
        </p:spPr>
        <p:txBody>
          <a:bodyPr anchor="ctr">
            <a:normAutofit/>
          </a:bodyPr>
          <a:lstStyle/>
          <a:p>
            <a:r>
              <a:rPr lang="en-US" sz="4800"/>
              <a:t>Top 5 Reported Disorders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C66A8B6-1F6E-4FCC-93B9-B9986B6FD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576" y="5945955"/>
            <a:ext cx="12109423" cy="525780"/>
            <a:chOff x="82576" y="5945955"/>
            <a:chExt cx="12109423" cy="52578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AF7C4FD-65AD-4BBE-886A-D2E923F9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103361" y="6131892"/>
              <a:ext cx="524256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BA8278B-6DF7-481F-B1FA-FFE7D6C3C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5998176" y="277912"/>
              <a:ext cx="524256" cy="1186339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299D910-BA1E-43B6-78D0-04986C24B3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8435327"/>
              </p:ext>
            </p:extLst>
          </p:nvPr>
        </p:nvGraphicFramePr>
        <p:xfrm>
          <a:off x="5431536" y="1014153"/>
          <a:ext cx="5918184" cy="4979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42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BEE7C29-275D-46B6-A01D-64E76B88E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5BEE7C29-275D-46B6-A01D-64E76B88E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5BEE7C29-275D-46B6-A01D-64E76B88E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graphicEl>
                                              <a:dgm id="{5BEE7C29-275D-46B6-A01D-64E76B88E0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8893D97-534C-48BA-960D-AA74F94492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58893D97-534C-48BA-960D-AA74F94492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58893D97-534C-48BA-960D-AA74F94492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58893D97-534C-48BA-960D-AA74F944926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46AD71-B027-422B-AB6D-8998FF093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graphicEl>
                                              <a:dgm id="{C846AD71-B027-422B-AB6D-8998FF093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graphicEl>
                                              <a:dgm id="{C846AD71-B027-422B-AB6D-8998FF093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C846AD71-B027-422B-AB6D-8998FF093B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4714436-652C-49D1-8D6E-B3B82FFC53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>
                                            <p:graphicEl>
                                              <a:dgm id="{94714436-652C-49D1-8D6E-B3B82FFC53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>
                                            <p:graphicEl>
                                              <a:dgm id="{94714436-652C-49D1-8D6E-B3B82FFC53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graphicEl>
                                              <a:dgm id="{94714436-652C-49D1-8D6E-B3B82FFC53A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CEADD85-6EB9-4D22-B8DB-928B537E9E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>
                                            <p:graphicEl>
                                              <a:dgm id="{DCEADD85-6EB9-4D22-B8DB-928B537E9E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>
                                            <p:graphicEl>
                                              <a:dgm id="{DCEADD85-6EB9-4D22-B8DB-928B537E9E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graphicEl>
                                              <a:dgm id="{DCEADD85-6EB9-4D22-B8DB-928B537E9E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2F8C1A5-50FB-4B80-845E-E5B8B55218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>
                                            <p:graphicEl>
                                              <a:dgm id="{82F8C1A5-50FB-4B80-845E-E5B8B55218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82F8C1A5-50FB-4B80-845E-E5B8B55218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82F8C1A5-50FB-4B80-845E-E5B8B552184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F8084B8-2083-462A-BBD3-49EDC716FE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>
                                            <p:graphicEl>
                                              <a:dgm id="{3F8084B8-2083-462A-BBD3-49EDC716FE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graphicEl>
                                              <a:dgm id="{3F8084B8-2083-462A-BBD3-49EDC716FE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graphicEl>
                                              <a:dgm id="{3F8084B8-2083-462A-BBD3-49EDC716FE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6CF2F8F-476E-419D-B33E-032105FC6B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">
                                            <p:graphicEl>
                                              <a:dgm id="{06CF2F8F-476E-419D-B33E-032105FC6B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">
                                            <p:graphicEl>
                                              <a:dgm id="{06CF2F8F-476E-419D-B33E-032105FC6B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graphicEl>
                                              <a:dgm id="{06CF2F8F-476E-419D-B33E-032105FC6B6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8CCFC1C-68C1-46BB-8E7C-98B7AD7175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">
                                            <p:graphicEl>
                                              <a:dgm id="{D8CCFC1C-68C1-46BB-8E7C-98B7AD7175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">
                                            <p:graphicEl>
                                              <a:dgm id="{D8CCFC1C-68C1-46BB-8E7C-98B7AD7175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">
                                            <p:graphicEl>
                                              <a:dgm id="{D8CCFC1C-68C1-46BB-8E7C-98B7AD7175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6B00517-63D3-4C69-9D09-CB42A4116F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">
                                            <p:graphicEl>
                                              <a:dgm id="{66B00517-63D3-4C69-9D09-CB42A4116F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">
                                            <p:graphicEl>
                                              <a:dgm id="{66B00517-63D3-4C69-9D09-CB42A4116F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">
                                            <p:graphicEl>
                                              <a:dgm id="{66B00517-63D3-4C69-9D09-CB42A4116F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DE2E8FE-B87B-430D-9722-167B5E2C2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Rectangle">
            <a:extLst>
              <a:ext uri="{FF2B5EF4-FFF2-40B4-BE49-F238E27FC236}">
                <a16:creationId xmlns:a16="http://schemas.microsoft.com/office/drawing/2014/main" id="{5E7AA7E8-8006-4E1F-A566-FCF37EE6F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Close-up of hopscotch on a sidewalk">
            <a:extLst>
              <a:ext uri="{FF2B5EF4-FFF2-40B4-BE49-F238E27FC236}">
                <a16:creationId xmlns:a16="http://schemas.microsoft.com/office/drawing/2014/main" id="{D0B4F7E5-14FC-9DB6-4478-95DD26541E6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097" b="8634"/>
          <a:stretch/>
        </p:blipFill>
        <p:spPr>
          <a:xfrm>
            <a:off x="20" y="10"/>
            <a:ext cx="12191981" cy="68579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8AC34E-1759-6BE2-9223-7E89239A9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910" y="1598246"/>
            <a:ext cx="4626709" cy="5122985"/>
          </a:xfrm>
        </p:spPr>
        <p:txBody>
          <a:bodyPr anchor="t">
            <a:normAutofit/>
          </a:bodyPr>
          <a:lstStyle/>
          <a:p>
            <a:pPr algn="r"/>
            <a:r>
              <a:rPr lang="en-US" sz="8000">
                <a:solidFill>
                  <a:srgbClr val="FFFFFF"/>
                </a:solidFill>
              </a:rPr>
              <a:t>The End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2B96EB8-FD2E-05E3-D7FD-C789B10449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92994" y="1590840"/>
            <a:ext cx="5672176" cy="5095221"/>
          </a:xfrm>
        </p:spPr>
        <p:txBody>
          <a:bodyPr>
            <a:normAutofit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Presented by:</a:t>
            </a:r>
          </a:p>
          <a:p>
            <a:pPr algn="l"/>
            <a:r>
              <a:rPr lang="en-US" sz="4400" dirty="0">
                <a:solidFill>
                  <a:srgbClr val="FFFFFF"/>
                </a:solidFill>
              </a:rPr>
              <a:t>Erik Fraas</a:t>
            </a:r>
          </a:p>
          <a:p>
            <a:pPr algn="l"/>
            <a:r>
              <a:rPr lang="en-US" sz="4400" dirty="0">
                <a:solidFill>
                  <a:srgbClr val="FFFFFF"/>
                </a:solidFill>
              </a:rPr>
              <a:t>Sebastian Lopez</a:t>
            </a:r>
          </a:p>
          <a:p>
            <a:pPr algn="l"/>
            <a:r>
              <a:rPr lang="en-US" sz="4400" dirty="0">
                <a:solidFill>
                  <a:srgbClr val="FFFFFF"/>
                </a:solidFill>
              </a:rPr>
              <a:t>Andrea Hazzard</a:t>
            </a:r>
          </a:p>
          <a:p>
            <a:pPr algn="l"/>
            <a:r>
              <a:rPr lang="en-US" sz="4400" dirty="0">
                <a:solidFill>
                  <a:srgbClr val="FFFFFF"/>
                </a:solidFill>
              </a:rPr>
              <a:t>Jamie Stark</a:t>
            </a:r>
          </a:p>
          <a:p>
            <a:pPr algn="l"/>
            <a:endParaRPr lang="en-US" sz="4400" dirty="0">
              <a:solidFill>
                <a:srgbClr val="FFFFFF"/>
              </a:solidFill>
            </a:endParaRPr>
          </a:p>
          <a:p>
            <a:pPr algn="l"/>
            <a:endParaRPr lang="en-US" sz="4400" dirty="0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601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AB5F2-6C36-EA4B-2C06-9D1755354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Overview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69571A8-C12B-8E0C-A37E-98668A7CD5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63583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359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C862F65-752F-4A5E-BD15-E04E308DEE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7C862F65-752F-4A5E-BD15-E04E308DEE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67C0FDD-5874-48BF-BB23-FBFF0A1C1C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467C0FDD-5874-48BF-BB23-FBFF0A1C1C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8602544-73FC-46AB-AC8F-C4F48CDA1E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F8602544-73FC-46AB-AC8F-C4F48CDA1E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B72A83B-362D-48C7-8871-12D59845D6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B72A83B-362D-48C7-8871-12D59845D6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writing on a notebook&#10;&#10;Description automatically generated">
            <a:extLst>
              <a:ext uri="{FF2B5EF4-FFF2-40B4-BE49-F238E27FC236}">
                <a16:creationId xmlns:a16="http://schemas.microsoft.com/office/drawing/2014/main" id="{F7E6B519-433A-5174-B276-6230E3E6C0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89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8182CD-9258-D873-9CE8-59C2F0207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402" y="743447"/>
            <a:ext cx="344576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Survey Results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A5A4E-84B8-C07A-A01C-998FCAFF7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35403" y="4629234"/>
            <a:ext cx="3445766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512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1B5F9743-53DA-20D9-4139-63ED4E6D6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Mental Health in Tech: Gender</a:t>
            </a:r>
          </a:p>
        </p:txBody>
      </p:sp>
      <p:pic>
        <p:nvPicPr>
          <p:cNvPr id="11" name="Picture 10" descr="A graph of a person with a number of squares&#10;&#10;Description automatically generated with medium confidence">
            <a:extLst>
              <a:ext uri="{FF2B5EF4-FFF2-40B4-BE49-F238E27FC236}">
                <a16:creationId xmlns:a16="http://schemas.microsoft.com/office/drawing/2014/main" id="{91FBB0AE-9CCA-7209-44D3-A62F9575FAA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946" y="1780772"/>
            <a:ext cx="6355093" cy="4983490"/>
          </a:xfrm>
          <a:prstGeom prst="rect">
            <a:avLst/>
          </a:prstGeom>
        </p:spPr>
      </p:pic>
      <p:sp>
        <p:nvSpPr>
          <p:cNvPr id="2" name="!!Rectangle 1">
            <a:extLst>
              <a:ext uri="{FF2B5EF4-FFF2-40B4-BE49-F238E27FC236}">
                <a16:creationId xmlns:a16="http://schemas.microsoft.com/office/drawing/2014/main" id="{E0D5D2D9-22F1-4CB3-F12D-6D9F43CA59FD}"/>
              </a:ext>
            </a:extLst>
          </p:cNvPr>
          <p:cNvSpPr/>
          <p:nvPr/>
        </p:nvSpPr>
        <p:spPr>
          <a:xfrm>
            <a:off x="3827639" y="4464424"/>
            <a:ext cx="1450332" cy="17951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!!Rectangle 2">
            <a:extLst>
              <a:ext uri="{FF2B5EF4-FFF2-40B4-BE49-F238E27FC236}">
                <a16:creationId xmlns:a16="http://schemas.microsoft.com/office/drawing/2014/main" id="{6E957D45-A549-693E-CD04-3C44EC8163FA}"/>
              </a:ext>
            </a:extLst>
          </p:cNvPr>
          <p:cNvSpPr/>
          <p:nvPr/>
        </p:nvSpPr>
        <p:spPr>
          <a:xfrm>
            <a:off x="6683210" y="2259106"/>
            <a:ext cx="1450332" cy="40005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!!Rectangle 4">
            <a:extLst>
              <a:ext uri="{FF2B5EF4-FFF2-40B4-BE49-F238E27FC236}">
                <a16:creationId xmlns:a16="http://schemas.microsoft.com/office/drawing/2014/main" id="{307BC4CF-7090-2BD1-FE29-F1446F739E22}"/>
              </a:ext>
            </a:extLst>
          </p:cNvPr>
          <p:cNvSpPr/>
          <p:nvPr/>
        </p:nvSpPr>
        <p:spPr>
          <a:xfrm>
            <a:off x="8147825" y="2114550"/>
            <a:ext cx="640575" cy="590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!!Rectangle 5">
            <a:extLst>
              <a:ext uri="{FF2B5EF4-FFF2-40B4-BE49-F238E27FC236}">
                <a16:creationId xmlns:a16="http://schemas.microsoft.com/office/drawing/2014/main" id="{992FDD1C-9C7B-8506-9A33-559F843D1F56}"/>
              </a:ext>
            </a:extLst>
          </p:cNvPr>
          <p:cNvSpPr/>
          <p:nvPr/>
        </p:nvSpPr>
        <p:spPr>
          <a:xfrm>
            <a:off x="7975600" y="2089150"/>
            <a:ext cx="170642" cy="144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86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F0A876-FFDF-3F04-4F2C-4F67DDF8F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67CFC86-123A-CB2D-2D82-B8C5E03E6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611BF64-041D-390E-1563-C03459AA5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322EFCF-1B1D-A7E1-B138-CCD92D7D7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4416871-AFDC-5321-53C9-B4E240388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51A6CFB-571C-5722-C466-6B076496E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AF28699-D25E-E298-F04A-5BEC7AD2FC5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Mental Health in Tech: Gender</a:t>
            </a:r>
          </a:p>
        </p:txBody>
      </p:sp>
      <p:pic>
        <p:nvPicPr>
          <p:cNvPr id="11" name="Picture 10" descr="A graph of a person with a number of squares&#10;&#10;Description automatically generated with medium confidence">
            <a:extLst>
              <a:ext uri="{FF2B5EF4-FFF2-40B4-BE49-F238E27FC236}">
                <a16:creationId xmlns:a16="http://schemas.microsoft.com/office/drawing/2014/main" id="{050974C2-A242-82B4-5AD1-9DD8CCA2BC1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946" y="1780772"/>
            <a:ext cx="6355093" cy="4983490"/>
          </a:xfrm>
          <a:prstGeom prst="rect">
            <a:avLst/>
          </a:prstGeom>
        </p:spPr>
      </p:pic>
      <p:sp>
        <p:nvSpPr>
          <p:cNvPr id="5" name="!!Rectangle 1">
            <a:extLst>
              <a:ext uri="{FF2B5EF4-FFF2-40B4-BE49-F238E27FC236}">
                <a16:creationId xmlns:a16="http://schemas.microsoft.com/office/drawing/2014/main" id="{98843BE3-8353-CFB1-A825-7A98F320C9C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958267" y="7746470"/>
            <a:ext cx="1450332" cy="17951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!!Rectangle 2">
            <a:extLst>
              <a:ext uri="{FF2B5EF4-FFF2-40B4-BE49-F238E27FC236}">
                <a16:creationId xmlns:a16="http://schemas.microsoft.com/office/drawing/2014/main" id="{36972870-B1BE-5115-AF98-F4F9363E698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683210" y="7447664"/>
            <a:ext cx="1450332" cy="40005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!!Rectangle 4">
            <a:extLst>
              <a:ext uri="{FF2B5EF4-FFF2-40B4-BE49-F238E27FC236}">
                <a16:creationId xmlns:a16="http://schemas.microsoft.com/office/drawing/2014/main" id="{7BE5834D-FF1D-6CE5-A66F-465B755DAF2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187642" y="2038350"/>
            <a:ext cx="692150" cy="590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!!Rectangle 5">
            <a:extLst>
              <a:ext uri="{FF2B5EF4-FFF2-40B4-BE49-F238E27FC236}">
                <a16:creationId xmlns:a16="http://schemas.microsoft.com/office/drawing/2014/main" id="{8CE69D77-3B96-843D-6BFA-BA98E3FE554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489950" y="1708003"/>
            <a:ext cx="170642" cy="144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20DD11-AC07-6DDA-120F-52546C2ACDBE}"/>
              </a:ext>
            </a:extLst>
          </p:cNvPr>
          <p:cNvSpPr txBox="1"/>
          <p:nvPr/>
        </p:nvSpPr>
        <p:spPr>
          <a:xfrm>
            <a:off x="4303059" y="4094629"/>
            <a:ext cx="524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51E871-8AD5-F9AC-FD7A-010C9A49160E}"/>
              </a:ext>
            </a:extLst>
          </p:cNvPr>
          <p:cNvSpPr txBox="1"/>
          <p:nvPr/>
        </p:nvSpPr>
        <p:spPr>
          <a:xfrm>
            <a:off x="4290448" y="4872317"/>
            <a:ext cx="524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522795-D5D2-6DA0-C74A-97084BEEB4D0}"/>
              </a:ext>
            </a:extLst>
          </p:cNvPr>
          <p:cNvSpPr txBox="1"/>
          <p:nvPr/>
        </p:nvSpPr>
        <p:spPr>
          <a:xfrm>
            <a:off x="4284560" y="5892052"/>
            <a:ext cx="524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DED61F-1B81-EFFE-D416-E8DC9EB40797}"/>
              </a:ext>
            </a:extLst>
          </p:cNvPr>
          <p:cNvSpPr txBox="1"/>
          <p:nvPr/>
        </p:nvSpPr>
        <p:spPr>
          <a:xfrm>
            <a:off x="7146156" y="1980465"/>
            <a:ext cx="61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943176-2CB9-0E18-99D5-3DDD6981E2D1}"/>
              </a:ext>
            </a:extLst>
          </p:cNvPr>
          <p:cNvSpPr txBox="1"/>
          <p:nvPr/>
        </p:nvSpPr>
        <p:spPr>
          <a:xfrm>
            <a:off x="7146157" y="3429000"/>
            <a:ext cx="61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ACBECF-C759-D9F8-A357-34E165F49273}"/>
              </a:ext>
            </a:extLst>
          </p:cNvPr>
          <p:cNvSpPr txBox="1"/>
          <p:nvPr/>
        </p:nvSpPr>
        <p:spPr>
          <a:xfrm>
            <a:off x="7146156" y="4879542"/>
            <a:ext cx="61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74</a:t>
            </a:r>
          </a:p>
        </p:txBody>
      </p:sp>
    </p:spTree>
    <p:extLst>
      <p:ext uri="{BB962C8B-B14F-4D97-AF65-F5344CB8AC3E}">
        <p14:creationId xmlns:p14="http://schemas.microsoft.com/office/powerpoint/2010/main" val="2359694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202395-7410-5CAC-E70E-CB91E9065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DBBB344-EFC0-48BE-1C00-5228344C0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AF64582-59E0-D7DA-A6E4-97E3A3C93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6288530-CFB7-DAE4-5DA9-DAB0C47F40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B9890A9-5C10-63BC-2D49-DE8595FB76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6C9E33C-698E-7C82-F5D5-C8CE7ED7FC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ED74DE8D-461D-7E7B-5117-C064C1666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Mental Health in Tech: Gender</a:t>
            </a:r>
          </a:p>
        </p:txBody>
      </p:sp>
      <p:pic>
        <p:nvPicPr>
          <p:cNvPr id="9" name="Picture 8" descr="A pie chart with a number of percentages&#10;&#10;Description automatically generated">
            <a:extLst>
              <a:ext uri="{FF2B5EF4-FFF2-40B4-BE49-F238E27FC236}">
                <a16:creationId xmlns:a16="http://schemas.microsoft.com/office/drawing/2014/main" id="{B15BA2B0-8255-A7D0-7E6E-A5C7D96FC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057" y="2178181"/>
            <a:ext cx="3606431" cy="3766508"/>
          </a:xfrm>
          <a:prstGeom prst="rect">
            <a:avLst/>
          </a:prstGeom>
        </p:spPr>
      </p:pic>
      <p:pic>
        <p:nvPicPr>
          <p:cNvPr id="7" name="Content Placeholder 6" descr="A blue and red circle with black text&#10;&#10;Description automatically generated">
            <a:extLst>
              <a:ext uri="{FF2B5EF4-FFF2-40B4-BE49-F238E27FC236}">
                <a16:creationId xmlns:a16="http://schemas.microsoft.com/office/drawing/2014/main" id="{646C2918-4091-BF9F-93EB-68999A4F97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504" y="2120803"/>
            <a:ext cx="3606431" cy="376650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2CCC0D1-127D-95F1-E04C-CFD27331875E}"/>
              </a:ext>
            </a:extLst>
          </p:cNvPr>
          <p:cNvSpPr/>
          <p:nvPr/>
        </p:nvSpPr>
        <p:spPr>
          <a:xfrm>
            <a:off x="1364572" y="2741716"/>
            <a:ext cx="2819400" cy="2819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D86FF15-43DC-5387-4131-13753D600E22}"/>
              </a:ext>
            </a:extLst>
          </p:cNvPr>
          <p:cNvSpPr/>
          <p:nvPr/>
        </p:nvSpPr>
        <p:spPr>
          <a:xfrm>
            <a:off x="7129019" y="2651735"/>
            <a:ext cx="2819400" cy="2819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62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86A9A-EF0A-AB3C-0863-3234B7FFA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Mental Health Family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F1BE5-6F4D-2CEE-98BD-009A913EE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A blue and green rectangles&#10;&#10;Description automatically generated">
            <a:extLst>
              <a:ext uri="{FF2B5EF4-FFF2-40B4-BE49-F238E27FC236}">
                <a16:creationId xmlns:a16="http://schemas.microsoft.com/office/drawing/2014/main" id="{B6AA681A-3F75-7F5C-38AC-CFC0B13A9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253" y="1738149"/>
            <a:ext cx="6355093" cy="49834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30737C-7FEF-3B12-EBF8-7B8ED14DE804}"/>
              </a:ext>
            </a:extLst>
          </p:cNvPr>
          <p:cNvSpPr txBox="1"/>
          <p:nvPr/>
        </p:nvSpPr>
        <p:spPr>
          <a:xfrm>
            <a:off x="3852583" y="2675965"/>
            <a:ext cx="692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159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FC7710-BC79-65F3-B44B-B1696AD9C853}"/>
              </a:ext>
            </a:extLst>
          </p:cNvPr>
          <p:cNvSpPr txBox="1"/>
          <p:nvPr/>
        </p:nvSpPr>
        <p:spPr>
          <a:xfrm>
            <a:off x="6647329" y="4045228"/>
            <a:ext cx="692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110</a:t>
            </a:r>
          </a:p>
        </p:txBody>
      </p:sp>
    </p:spTree>
    <p:extLst>
      <p:ext uri="{BB962C8B-B14F-4D97-AF65-F5344CB8AC3E}">
        <p14:creationId xmlns:p14="http://schemas.microsoft.com/office/powerpoint/2010/main" val="1692772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739B0-D77B-4D3E-B947-B493DAA71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Mental Health Family History</a:t>
            </a:r>
          </a:p>
        </p:txBody>
      </p:sp>
      <p:pic>
        <p:nvPicPr>
          <p:cNvPr id="5" name="Content Placeholder 4" descr="A blue and green pie chart&#10;&#10;Description automatically generated">
            <a:extLst>
              <a:ext uri="{FF2B5EF4-FFF2-40B4-BE49-F238E27FC236}">
                <a16:creationId xmlns:a16="http://schemas.microsoft.com/office/drawing/2014/main" id="{141B665B-635F-1C16-64CB-9F522D0BBC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345" y="1825625"/>
            <a:ext cx="4169310" cy="4351338"/>
          </a:xfr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0213EC6-863A-3086-0EC9-02975FF9D977}"/>
              </a:ext>
            </a:extLst>
          </p:cNvPr>
          <p:cNvSpPr/>
          <p:nvPr/>
        </p:nvSpPr>
        <p:spPr>
          <a:xfrm>
            <a:off x="4431184" y="2412261"/>
            <a:ext cx="3329631" cy="33296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3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87AFD-C2E7-E24A-262D-85BC8E0B1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A032A-7224-04D8-E1CD-81AECB999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Mental Health in Tech: Geography</a:t>
            </a:r>
            <a:br>
              <a:rPr lang="en-US" dirty="0"/>
            </a:br>
            <a:r>
              <a:rPr lang="en-US" sz="2700" dirty="0"/>
              <a:t>Relative Importance of Physical Health v Mental Health by State</a:t>
            </a:r>
          </a:p>
        </p:txBody>
      </p:sp>
      <p:pic>
        <p:nvPicPr>
          <p:cNvPr id="7" name="Content Placeholder 6" descr="A graph of blue and orange vertical lines&#10;&#10;Description automatically generated">
            <a:extLst>
              <a:ext uri="{FF2B5EF4-FFF2-40B4-BE49-F238E27FC236}">
                <a16:creationId xmlns:a16="http://schemas.microsoft.com/office/drawing/2014/main" id="{31DAF63F-C212-F1C8-F2C6-A6C351B03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81" y="2127712"/>
            <a:ext cx="11272219" cy="4016779"/>
          </a:xfrm>
        </p:spPr>
      </p:pic>
      <p:sp>
        <p:nvSpPr>
          <p:cNvPr id="3" name="!!Rectangle 2">
            <a:extLst>
              <a:ext uri="{FF2B5EF4-FFF2-40B4-BE49-F238E27FC236}">
                <a16:creationId xmlns:a16="http://schemas.microsoft.com/office/drawing/2014/main" id="{C1832298-9F4B-6F8E-B2F3-6C144E7DDF19}"/>
              </a:ext>
            </a:extLst>
          </p:cNvPr>
          <p:cNvSpPr/>
          <p:nvPr/>
        </p:nvSpPr>
        <p:spPr>
          <a:xfrm>
            <a:off x="444500" y="3028950"/>
            <a:ext cx="254000" cy="2006600"/>
          </a:xfrm>
          <a:custGeom>
            <a:avLst/>
            <a:gdLst>
              <a:gd name="connsiteX0" fmla="*/ 0 w 254000"/>
              <a:gd name="connsiteY0" fmla="*/ 0 h 2006600"/>
              <a:gd name="connsiteX1" fmla="*/ 254000 w 254000"/>
              <a:gd name="connsiteY1" fmla="*/ 0 h 2006600"/>
              <a:gd name="connsiteX2" fmla="*/ 254000 w 254000"/>
              <a:gd name="connsiteY2" fmla="*/ 461518 h 2006600"/>
              <a:gd name="connsiteX3" fmla="*/ 254000 w 254000"/>
              <a:gd name="connsiteY3" fmla="*/ 943102 h 2006600"/>
              <a:gd name="connsiteX4" fmla="*/ 254000 w 254000"/>
              <a:gd name="connsiteY4" fmla="*/ 1424686 h 2006600"/>
              <a:gd name="connsiteX5" fmla="*/ 254000 w 254000"/>
              <a:gd name="connsiteY5" fmla="*/ 2006600 h 2006600"/>
              <a:gd name="connsiteX6" fmla="*/ 0 w 254000"/>
              <a:gd name="connsiteY6" fmla="*/ 2006600 h 2006600"/>
              <a:gd name="connsiteX7" fmla="*/ 0 w 254000"/>
              <a:gd name="connsiteY7" fmla="*/ 1464818 h 2006600"/>
              <a:gd name="connsiteX8" fmla="*/ 0 w 254000"/>
              <a:gd name="connsiteY8" fmla="*/ 943102 h 2006600"/>
              <a:gd name="connsiteX9" fmla="*/ 0 w 254000"/>
              <a:gd name="connsiteY9" fmla="*/ 481584 h 2006600"/>
              <a:gd name="connsiteX10" fmla="*/ 0 w 254000"/>
              <a:gd name="connsiteY10" fmla="*/ 0 h 200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4000" h="2006600" extrusionOk="0">
                <a:moveTo>
                  <a:pt x="0" y="0"/>
                </a:moveTo>
                <a:cubicBezTo>
                  <a:pt x="100163" y="-1310"/>
                  <a:pt x="173424" y="29767"/>
                  <a:pt x="254000" y="0"/>
                </a:cubicBezTo>
                <a:cubicBezTo>
                  <a:pt x="284110" y="163893"/>
                  <a:pt x="206646" y="335819"/>
                  <a:pt x="254000" y="461518"/>
                </a:cubicBezTo>
                <a:cubicBezTo>
                  <a:pt x="301354" y="587217"/>
                  <a:pt x="208141" y="725337"/>
                  <a:pt x="254000" y="943102"/>
                </a:cubicBezTo>
                <a:cubicBezTo>
                  <a:pt x="299859" y="1160867"/>
                  <a:pt x="223318" y="1189015"/>
                  <a:pt x="254000" y="1424686"/>
                </a:cubicBezTo>
                <a:cubicBezTo>
                  <a:pt x="284682" y="1660357"/>
                  <a:pt x="244029" y="1864471"/>
                  <a:pt x="254000" y="2006600"/>
                </a:cubicBezTo>
                <a:cubicBezTo>
                  <a:pt x="186852" y="2033859"/>
                  <a:pt x="66807" y="2004891"/>
                  <a:pt x="0" y="2006600"/>
                </a:cubicBezTo>
                <a:cubicBezTo>
                  <a:pt x="-4558" y="1829402"/>
                  <a:pt x="52185" y="1602322"/>
                  <a:pt x="0" y="1464818"/>
                </a:cubicBezTo>
                <a:cubicBezTo>
                  <a:pt x="-52185" y="1327314"/>
                  <a:pt x="18815" y="1106660"/>
                  <a:pt x="0" y="943102"/>
                </a:cubicBezTo>
                <a:cubicBezTo>
                  <a:pt x="-18815" y="779544"/>
                  <a:pt x="15290" y="703947"/>
                  <a:pt x="0" y="481584"/>
                </a:cubicBezTo>
                <a:cubicBezTo>
                  <a:pt x="-15290" y="259221"/>
                  <a:pt x="37744" y="99083"/>
                  <a:pt x="0" y="0"/>
                </a:cubicBezTo>
                <a:close/>
              </a:path>
            </a:pathLst>
          </a:custGeom>
          <a:noFill/>
          <a:ln w="57150">
            <a:extLst>
              <a:ext uri="{C807C97D-BFC1-408E-A445-0C87EB9F89A2}">
                <ask:lineSketchStyleProps xmlns:ask="http://schemas.microsoft.com/office/drawing/2018/sketchyshapes" sd="173688195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!!Rectangle 3">
            <a:extLst>
              <a:ext uri="{FF2B5EF4-FFF2-40B4-BE49-F238E27FC236}">
                <a16:creationId xmlns:a16="http://schemas.microsoft.com/office/drawing/2014/main" id="{2E276835-BFE1-E127-0CC7-E8C9CAEB8F7D}"/>
              </a:ext>
            </a:extLst>
          </p:cNvPr>
          <p:cNvSpPr/>
          <p:nvPr/>
        </p:nvSpPr>
        <p:spPr>
          <a:xfrm>
            <a:off x="6159500" y="3016250"/>
            <a:ext cx="254000" cy="2006600"/>
          </a:xfrm>
          <a:custGeom>
            <a:avLst/>
            <a:gdLst>
              <a:gd name="connsiteX0" fmla="*/ 0 w 254000"/>
              <a:gd name="connsiteY0" fmla="*/ 0 h 2006600"/>
              <a:gd name="connsiteX1" fmla="*/ 254000 w 254000"/>
              <a:gd name="connsiteY1" fmla="*/ 0 h 2006600"/>
              <a:gd name="connsiteX2" fmla="*/ 254000 w 254000"/>
              <a:gd name="connsiteY2" fmla="*/ 541782 h 2006600"/>
              <a:gd name="connsiteX3" fmla="*/ 254000 w 254000"/>
              <a:gd name="connsiteY3" fmla="*/ 983234 h 2006600"/>
              <a:gd name="connsiteX4" fmla="*/ 254000 w 254000"/>
              <a:gd name="connsiteY4" fmla="*/ 1424686 h 2006600"/>
              <a:gd name="connsiteX5" fmla="*/ 254000 w 254000"/>
              <a:gd name="connsiteY5" fmla="*/ 2006600 h 2006600"/>
              <a:gd name="connsiteX6" fmla="*/ 0 w 254000"/>
              <a:gd name="connsiteY6" fmla="*/ 2006600 h 2006600"/>
              <a:gd name="connsiteX7" fmla="*/ 0 w 254000"/>
              <a:gd name="connsiteY7" fmla="*/ 1565148 h 2006600"/>
              <a:gd name="connsiteX8" fmla="*/ 0 w 254000"/>
              <a:gd name="connsiteY8" fmla="*/ 1023366 h 2006600"/>
              <a:gd name="connsiteX9" fmla="*/ 0 w 254000"/>
              <a:gd name="connsiteY9" fmla="*/ 581914 h 2006600"/>
              <a:gd name="connsiteX10" fmla="*/ 0 w 254000"/>
              <a:gd name="connsiteY10" fmla="*/ 0 h 200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4000" h="2006600" extrusionOk="0">
                <a:moveTo>
                  <a:pt x="0" y="0"/>
                </a:moveTo>
                <a:cubicBezTo>
                  <a:pt x="59384" y="-30442"/>
                  <a:pt x="127934" y="17833"/>
                  <a:pt x="254000" y="0"/>
                </a:cubicBezTo>
                <a:cubicBezTo>
                  <a:pt x="288615" y="159750"/>
                  <a:pt x="249969" y="295814"/>
                  <a:pt x="254000" y="541782"/>
                </a:cubicBezTo>
                <a:cubicBezTo>
                  <a:pt x="258031" y="787750"/>
                  <a:pt x="246093" y="831601"/>
                  <a:pt x="254000" y="983234"/>
                </a:cubicBezTo>
                <a:cubicBezTo>
                  <a:pt x="261907" y="1134867"/>
                  <a:pt x="224285" y="1323806"/>
                  <a:pt x="254000" y="1424686"/>
                </a:cubicBezTo>
                <a:cubicBezTo>
                  <a:pt x="283715" y="1525566"/>
                  <a:pt x="225505" y="1824836"/>
                  <a:pt x="254000" y="2006600"/>
                </a:cubicBezTo>
                <a:cubicBezTo>
                  <a:pt x="138468" y="2018349"/>
                  <a:pt x="73328" y="1987942"/>
                  <a:pt x="0" y="2006600"/>
                </a:cubicBezTo>
                <a:cubicBezTo>
                  <a:pt x="-25823" y="1836189"/>
                  <a:pt x="44852" y="1656219"/>
                  <a:pt x="0" y="1565148"/>
                </a:cubicBezTo>
                <a:cubicBezTo>
                  <a:pt x="-44852" y="1474077"/>
                  <a:pt x="52053" y="1289912"/>
                  <a:pt x="0" y="1023366"/>
                </a:cubicBezTo>
                <a:cubicBezTo>
                  <a:pt x="-52053" y="756820"/>
                  <a:pt x="36791" y="741353"/>
                  <a:pt x="0" y="581914"/>
                </a:cubicBezTo>
                <a:cubicBezTo>
                  <a:pt x="-36791" y="422475"/>
                  <a:pt x="49666" y="211033"/>
                  <a:pt x="0" y="0"/>
                </a:cubicBezTo>
                <a:close/>
              </a:path>
            </a:pathLst>
          </a:custGeom>
          <a:noFill/>
          <a:ln w="57150">
            <a:extLst>
              <a:ext uri="{C807C97D-BFC1-408E-A445-0C87EB9F89A2}">
                <ask:lineSketchStyleProps xmlns:ask="http://schemas.microsoft.com/office/drawing/2018/sketchyshapes" sd="241931660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!!Rectangle 4">
            <a:extLst>
              <a:ext uri="{FF2B5EF4-FFF2-40B4-BE49-F238E27FC236}">
                <a16:creationId xmlns:a16="http://schemas.microsoft.com/office/drawing/2014/main" id="{55A0471E-47C2-62C0-AAAC-187AA261E59C}"/>
              </a:ext>
            </a:extLst>
          </p:cNvPr>
          <p:cNvSpPr/>
          <p:nvPr/>
        </p:nvSpPr>
        <p:spPr>
          <a:xfrm>
            <a:off x="1854200" y="3022600"/>
            <a:ext cx="254000" cy="2006600"/>
          </a:xfrm>
          <a:custGeom>
            <a:avLst/>
            <a:gdLst>
              <a:gd name="connsiteX0" fmla="*/ 0 w 254000"/>
              <a:gd name="connsiteY0" fmla="*/ 0 h 2006600"/>
              <a:gd name="connsiteX1" fmla="*/ 254000 w 254000"/>
              <a:gd name="connsiteY1" fmla="*/ 0 h 2006600"/>
              <a:gd name="connsiteX2" fmla="*/ 254000 w 254000"/>
              <a:gd name="connsiteY2" fmla="*/ 501650 h 2006600"/>
              <a:gd name="connsiteX3" fmla="*/ 254000 w 254000"/>
              <a:gd name="connsiteY3" fmla="*/ 1043432 h 2006600"/>
              <a:gd name="connsiteX4" fmla="*/ 254000 w 254000"/>
              <a:gd name="connsiteY4" fmla="*/ 1525016 h 2006600"/>
              <a:gd name="connsiteX5" fmla="*/ 254000 w 254000"/>
              <a:gd name="connsiteY5" fmla="*/ 2006600 h 2006600"/>
              <a:gd name="connsiteX6" fmla="*/ 0 w 254000"/>
              <a:gd name="connsiteY6" fmla="*/ 2006600 h 2006600"/>
              <a:gd name="connsiteX7" fmla="*/ 0 w 254000"/>
              <a:gd name="connsiteY7" fmla="*/ 1565148 h 2006600"/>
              <a:gd name="connsiteX8" fmla="*/ 0 w 254000"/>
              <a:gd name="connsiteY8" fmla="*/ 1083564 h 2006600"/>
              <a:gd name="connsiteX9" fmla="*/ 0 w 254000"/>
              <a:gd name="connsiteY9" fmla="*/ 561848 h 2006600"/>
              <a:gd name="connsiteX10" fmla="*/ 0 w 254000"/>
              <a:gd name="connsiteY10" fmla="*/ 0 h 200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4000" h="2006600" extrusionOk="0">
                <a:moveTo>
                  <a:pt x="0" y="0"/>
                </a:moveTo>
                <a:cubicBezTo>
                  <a:pt x="71407" y="-27990"/>
                  <a:pt x="142716" y="2979"/>
                  <a:pt x="254000" y="0"/>
                </a:cubicBezTo>
                <a:cubicBezTo>
                  <a:pt x="258086" y="125235"/>
                  <a:pt x="199608" y="305906"/>
                  <a:pt x="254000" y="501650"/>
                </a:cubicBezTo>
                <a:cubicBezTo>
                  <a:pt x="308392" y="697394"/>
                  <a:pt x="212688" y="830760"/>
                  <a:pt x="254000" y="1043432"/>
                </a:cubicBezTo>
                <a:cubicBezTo>
                  <a:pt x="295312" y="1256104"/>
                  <a:pt x="214679" y="1335030"/>
                  <a:pt x="254000" y="1525016"/>
                </a:cubicBezTo>
                <a:cubicBezTo>
                  <a:pt x="293321" y="1715002"/>
                  <a:pt x="241466" y="1886724"/>
                  <a:pt x="254000" y="2006600"/>
                </a:cubicBezTo>
                <a:cubicBezTo>
                  <a:pt x="171716" y="2016076"/>
                  <a:pt x="90282" y="1985161"/>
                  <a:pt x="0" y="2006600"/>
                </a:cubicBezTo>
                <a:cubicBezTo>
                  <a:pt x="-14098" y="1849369"/>
                  <a:pt x="27428" y="1772481"/>
                  <a:pt x="0" y="1565148"/>
                </a:cubicBezTo>
                <a:cubicBezTo>
                  <a:pt x="-27428" y="1357815"/>
                  <a:pt x="34643" y="1283063"/>
                  <a:pt x="0" y="1083564"/>
                </a:cubicBezTo>
                <a:cubicBezTo>
                  <a:pt x="-34643" y="884065"/>
                  <a:pt x="46818" y="673955"/>
                  <a:pt x="0" y="561848"/>
                </a:cubicBezTo>
                <a:cubicBezTo>
                  <a:pt x="-46818" y="449741"/>
                  <a:pt x="65973" y="232139"/>
                  <a:pt x="0" y="0"/>
                </a:cubicBezTo>
                <a:close/>
              </a:path>
            </a:pathLst>
          </a:custGeom>
          <a:noFill/>
          <a:ln w="57150">
            <a:extLst>
              <a:ext uri="{C807C97D-BFC1-408E-A445-0C87EB9F89A2}">
                <ask:lineSketchStyleProps xmlns:ask="http://schemas.microsoft.com/office/drawing/2018/sketchyshapes" sd="310560910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!!Rectangle 5">
            <a:extLst>
              <a:ext uri="{FF2B5EF4-FFF2-40B4-BE49-F238E27FC236}">
                <a16:creationId xmlns:a16="http://schemas.microsoft.com/office/drawing/2014/main" id="{5B7F64DA-C762-D144-88A1-A06E5A27649A}"/>
              </a:ext>
            </a:extLst>
          </p:cNvPr>
          <p:cNvSpPr/>
          <p:nvPr/>
        </p:nvSpPr>
        <p:spPr>
          <a:xfrm>
            <a:off x="4387850" y="3028950"/>
            <a:ext cx="254000" cy="2006600"/>
          </a:xfrm>
          <a:custGeom>
            <a:avLst/>
            <a:gdLst>
              <a:gd name="connsiteX0" fmla="*/ 0 w 254000"/>
              <a:gd name="connsiteY0" fmla="*/ 0 h 2006600"/>
              <a:gd name="connsiteX1" fmla="*/ 254000 w 254000"/>
              <a:gd name="connsiteY1" fmla="*/ 0 h 2006600"/>
              <a:gd name="connsiteX2" fmla="*/ 254000 w 254000"/>
              <a:gd name="connsiteY2" fmla="*/ 521716 h 2006600"/>
              <a:gd name="connsiteX3" fmla="*/ 254000 w 254000"/>
              <a:gd name="connsiteY3" fmla="*/ 983234 h 2006600"/>
              <a:gd name="connsiteX4" fmla="*/ 254000 w 254000"/>
              <a:gd name="connsiteY4" fmla="*/ 1424686 h 2006600"/>
              <a:gd name="connsiteX5" fmla="*/ 254000 w 254000"/>
              <a:gd name="connsiteY5" fmla="*/ 2006600 h 2006600"/>
              <a:gd name="connsiteX6" fmla="*/ 0 w 254000"/>
              <a:gd name="connsiteY6" fmla="*/ 2006600 h 2006600"/>
              <a:gd name="connsiteX7" fmla="*/ 0 w 254000"/>
              <a:gd name="connsiteY7" fmla="*/ 1545082 h 2006600"/>
              <a:gd name="connsiteX8" fmla="*/ 0 w 254000"/>
              <a:gd name="connsiteY8" fmla="*/ 1003300 h 2006600"/>
              <a:gd name="connsiteX9" fmla="*/ 0 w 254000"/>
              <a:gd name="connsiteY9" fmla="*/ 541782 h 2006600"/>
              <a:gd name="connsiteX10" fmla="*/ 0 w 254000"/>
              <a:gd name="connsiteY10" fmla="*/ 0 h 200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4000" h="2006600" extrusionOk="0">
                <a:moveTo>
                  <a:pt x="0" y="0"/>
                </a:moveTo>
                <a:cubicBezTo>
                  <a:pt x="88666" y="-1587"/>
                  <a:pt x="197497" y="26978"/>
                  <a:pt x="254000" y="0"/>
                </a:cubicBezTo>
                <a:cubicBezTo>
                  <a:pt x="288184" y="164334"/>
                  <a:pt x="244101" y="334621"/>
                  <a:pt x="254000" y="521716"/>
                </a:cubicBezTo>
                <a:cubicBezTo>
                  <a:pt x="263899" y="708811"/>
                  <a:pt x="241896" y="840849"/>
                  <a:pt x="254000" y="983234"/>
                </a:cubicBezTo>
                <a:cubicBezTo>
                  <a:pt x="266104" y="1125619"/>
                  <a:pt x="252534" y="1334379"/>
                  <a:pt x="254000" y="1424686"/>
                </a:cubicBezTo>
                <a:cubicBezTo>
                  <a:pt x="255466" y="1514993"/>
                  <a:pt x="197615" y="1889195"/>
                  <a:pt x="254000" y="2006600"/>
                </a:cubicBezTo>
                <a:cubicBezTo>
                  <a:pt x="143483" y="2024757"/>
                  <a:pt x="102747" y="1979525"/>
                  <a:pt x="0" y="2006600"/>
                </a:cubicBezTo>
                <a:cubicBezTo>
                  <a:pt x="-2604" y="1810925"/>
                  <a:pt x="44573" y="1753796"/>
                  <a:pt x="0" y="1545082"/>
                </a:cubicBezTo>
                <a:cubicBezTo>
                  <a:pt x="-44573" y="1336368"/>
                  <a:pt x="15409" y="1201504"/>
                  <a:pt x="0" y="1003300"/>
                </a:cubicBezTo>
                <a:cubicBezTo>
                  <a:pt x="-15409" y="805096"/>
                  <a:pt x="41104" y="721205"/>
                  <a:pt x="0" y="541782"/>
                </a:cubicBezTo>
                <a:cubicBezTo>
                  <a:pt x="-41104" y="362359"/>
                  <a:pt x="22479" y="139211"/>
                  <a:pt x="0" y="0"/>
                </a:cubicBezTo>
                <a:close/>
              </a:path>
            </a:pathLst>
          </a:custGeom>
          <a:noFill/>
          <a:ln w="57150">
            <a:extLst>
              <a:ext uri="{C807C97D-BFC1-408E-A445-0C87EB9F89A2}">
                <ask:lineSketchStyleProps xmlns:ask="http://schemas.microsoft.com/office/drawing/2018/sketchyshapes" sd="206723102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8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3A4DA1B-E6D8-488C-99A9-9C67923526A3}">
  <we:reference id="wa104379997" version="3.0.0.0" store="en-US" storeType="OMEX"/>
  <we:alternateReferences>
    <we:reference id="wa104379997" version="3.0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2754</TotalTime>
  <Words>231</Words>
  <Application>Microsoft Office PowerPoint</Application>
  <PresentationFormat>Widescreen</PresentationFormat>
  <Paragraphs>57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Calibri</vt:lpstr>
      <vt:lpstr>Office Theme</vt:lpstr>
      <vt:lpstr>Analysis of Mental Health in Tech</vt:lpstr>
      <vt:lpstr>Overview</vt:lpstr>
      <vt:lpstr>Survey Results</vt:lpstr>
      <vt:lpstr>Mental Health in Tech: Gender</vt:lpstr>
      <vt:lpstr>Mental Health in Tech: Gender</vt:lpstr>
      <vt:lpstr>Mental Health in Tech: Gender</vt:lpstr>
      <vt:lpstr>Mental Health Family History</vt:lpstr>
      <vt:lpstr>Mental Health Family History</vt:lpstr>
      <vt:lpstr>Mental Health in Tech: Geography Relative Importance of Physical Health v Mental Health by State</vt:lpstr>
      <vt:lpstr>Relative Importance of Physical Health v Mental Health</vt:lpstr>
      <vt:lpstr>Mental Health in Tech: Common Disorders</vt:lpstr>
      <vt:lpstr>Mental Health in Tech: Respondents with Disorders</vt:lpstr>
      <vt:lpstr>Mental Health In Tech By Age</vt:lpstr>
      <vt:lpstr>Conclusions</vt:lpstr>
      <vt:lpstr>Findings</vt:lpstr>
      <vt:lpstr>Top 5 Reported Disorders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 Hazzard</dc:creator>
  <cp:lastModifiedBy>Akash Hanchur Hanchur</cp:lastModifiedBy>
  <cp:revision>8</cp:revision>
  <dcterms:created xsi:type="dcterms:W3CDTF">2024-12-10T14:21:47Z</dcterms:created>
  <dcterms:modified xsi:type="dcterms:W3CDTF">2024-12-17T23:29:40Z</dcterms:modified>
</cp:coreProperties>
</file>

<file path=docProps/thumbnail.jpeg>
</file>